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57" r:id="rId3"/>
    <p:sldId id="358" r:id="rId4"/>
    <p:sldId id="362" r:id="rId5"/>
    <p:sldId id="381" r:id="rId6"/>
    <p:sldId id="361" r:id="rId7"/>
    <p:sldId id="360" r:id="rId8"/>
    <p:sldId id="359" r:id="rId9"/>
    <p:sldId id="363" r:id="rId10"/>
    <p:sldId id="364" r:id="rId11"/>
    <p:sldId id="365" r:id="rId12"/>
    <p:sldId id="366" r:id="rId13"/>
    <p:sldId id="367" r:id="rId14"/>
    <p:sldId id="368" r:id="rId15"/>
    <p:sldId id="369" r:id="rId16"/>
    <p:sldId id="370" r:id="rId17"/>
    <p:sldId id="371" r:id="rId18"/>
    <p:sldId id="372" r:id="rId19"/>
    <p:sldId id="373" r:id="rId20"/>
    <p:sldId id="374" r:id="rId21"/>
    <p:sldId id="375" r:id="rId22"/>
    <p:sldId id="376" r:id="rId23"/>
    <p:sldId id="377" r:id="rId24"/>
    <p:sldId id="378" r:id="rId25"/>
    <p:sldId id="379" r:id="rId26"/>
    <p:sldId id="380" r:id="rId27"/>
    <p:sldId id="329"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C31"/>
    <a:srgbClr val="070705"/>
    <a:srgbClr val="F25622"/>
    <a:srgbClr val="1D78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282"/>
    <p:restoredTop sz="96327"/>
  </p:normalViewPr>
  <p:slideViewPr>
    <p:cSldViewPr snapToGrid="0">
      <p:cViewPr varScale="1">
        <p:scale>
          <a:sx n="128" d="100"/>
          <a:sy n="128" d="100"/>
        </p:scale>
        <p:origin x="81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3181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4076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61740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28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254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434993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92742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9606495-5378-164E-A1F6-2100E8FFA7E4}" type="datetimeFigureOut">
              <a:rPr lang="en-US" smtClean="0"/>
              <a:t>2/24/26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629292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9606495-5378-164E-A1F6-2100E8FFA7E4}" type="datetimeFigureOut">
              <a:rPr lang="en-US" smtClean="0"/>
              <a:t>2/24/26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38389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06495-5378-164E-A1F6-2100E8FFA7E4}" type="datetimeFigureOut">
              <a:rPr lang="en-US" smtClean="0"/>
              <a:t>2/24/26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57529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0227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80705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Trebuchet MS" panose="020B0703020202090204" pitchFamily="34" charset="0"/>
              </a:defRPr>
            </a:lvl1pPr>
          </a:lstStyle>
          <a:p>
            <a:fld id="{59606495-5378-164E-A1F6-2100E8FFA7E4}" type="datetimeFigureOut">
              <a:rPr lang="en-US" smtClean="0"/>
              <a:pPr/>
              <a:t>2/24/26</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Trebuchet MS" panose="020B0703020202090204" pitchFamily="34" charset="0"/>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Trebuchet MS" panose="020B0703020202090204" pitchFamily="34" charset="0"/>
              </a:defRPr>
            </a:lvl1pPr>
          </a:lstStyle>
          <a:p>
            <a:fld id="{F3CD3E9C-0C6A-9A49-9E2D-C3886D5D19EF}" type="slidenum">
              <a:rPr lang="en-US" smtClean="0"/>
              <a:pPr/>
              <a:t>‹#›</a:t>
            </a:fld>
            <a:endParaRPr lang="en-US" dirty="0"/>
          </a:p>
        </p:txBody>
      </p:sp>
    </p:spTree>
    <p:extLst>
      <p:ext uri="{BB962C8B-B14F-4D97-AF65-F5344CB8AC3E}">
        <p14:creationId xmlns:p14="http://schemas.microsoft.com/office/powerpoint/2010/main" val="1718104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0" i="0" kern="1200">
          <a:solidFill>
            <a:schemeClr val="tx1"/>
          </a:solidFill>
          <a:latin typeface="Trebuchet MS" panose="020B070302020209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2508DF3-77A5-188F-FCC2-3F3B5F0696C0}"/>
              </a:ext>
            </a:extLst>
          </p:cNvPr>
          <p:cNvSpPr txBox="1"/>
          <p:nvPr/>
        </p:nvSpPr>
        <p:spPr>
          <a:xfrm>
            <a:off x="987303" y="2166018"/>
            <a:ext cx="5485416" cy="1754326"/>
          </a:xfrm>
          <a:prstGeom prst="rect">
            <a:avLst/>
          </a:prstGeom>
          <a:solidFill>
            <a:schemeClr val="dk1">
              <a:alpha val="30000"/>
            </a:schemeClr>
          </a:solidFill>
          <a:ln>
            <a:noFill/>
          </a:ln>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r>
              <a:rPr lang="es-ES_tradnl" sz="3600" b="1" dirty="0">
                <a:solidFill>
                  <a:srgbClr val="F25622"/>
                </a:solidFill>
                <a:latin typeface="Trebuchet MS" panose="020B0703020202090204" pitchFamily="34" charset="0"/>
              </a:rPr>
              <a:t>Capítulo</a:t>
            </a:r>
            <a:r>
              <a:rPr lang="en-US" sz="3600" b="1" dirty="0">
                <a:solidFill>
                  <a:srgbClr val="F25622"/>
                </a:solidFill>
                <a:latin typeface="Trebuchet MS" panose="020B0703020202090204" pitchFamily="34" charset="0"/>
              </a:rPr>
              <a:t> 9 </a:t>
            </a:r>
          </a:p>
          <a:p>
            <a:r>
              <a:rPr lang="es-DO" sz="3600" b="1" dirty="0">
                <a:solidFill>
                  <a:schemeClr val="bg1"/>
                </a:solidFill>
                <a:latin typeface="Helvetica" pitchFamily="2" charset="0"/>
              </a:rPr>
              <a:t>Amós</a:t>
            </a:r>
            <a:r>
              <a:rPr lang="es-DO" sz="3600" b="1" dirty="0">
                <a:solidFill>
                  <a:schemeClr val="bg1"/>
                </a:solidFill>
                <a:effectLst/>
                <a:latin typeface="Helvetica" pitchFamily="2" charset="0"/>
              </a:rPr>
              <a:t>: </a:t>
            </a:r>
            <a:r>
              <a:rPr lang="es-DO" sz="3600" dirty="0">
                <a:solidFill>
                  <a:schemeClr val="bg1"/>
                </a:solidFill>
                <a:latin typeface="Helvetica" pitchFamily="2" charset="0"/>
              </a:rPr>
              <a:t>voz del pobre, voz de Dios</a:t>
            </a:r>
            <a:endParaRPr lang="es-DO" sz="3600" dirty="0">
              <a:solidFill>
                <a:schemeClr val="bg1"/>
              </a:solidFill>
              <a:effectLst/>
              <a:latin typeface="Helvetica" pitchFamily="2" charset="0"/>
            </a:endParaRPr>
          </a:p>
        </p:txBody>
      </p:sp>
    </p:spTree>
    <p:extLst>
      <p:ext uri="{BB962C8B-B14F-4D97-AF65-F5344CB8AC3E}">
        <p14:creationId xmlns:p14="http://schemas.microsoft.com/office/powerpoint/2010/main" val="348659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1F45F8-BEAE-4D40-7038-399992F39F16}"/>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Hombre parado en un campo&#10;&#10;Descripción generada automáticamente">
            <a:extLst>
              <a:ext uri="{FF2B5EF4-FFF2-40B4-BE49-F238E27FC236}">
                <a16:creationId xmlns:a16="http://schemas.microsoft.com/office/drawing/2014/main" id="{F9859746-48AD-1929-125F-98B2497C164A}"/>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B27C421E-98BC-0ACF-6310-0FC47A66F8B1}"/>
              </a:ext>
            </a:extLst>
          </p:cNvPr>
          <p:cNvSpPr>
            <a:spLocks noGrp="1"/>
          </p:cNvSpPr>
          <p:nvPr>
            <p:ph idx="1"/>
          </p:nvPr>
        </p:nvSpPr>
        <p:spPr>
          <a:xfrm>
            <a:off x="1011820" y="2114992"/>
            <a:ext cx="10515600" cy="4351338"/>
          </a:xfrm>
        </p:spPr>
        <p:txBody>
          <a:bodyPr>
            <a:normAutofit/>
          </a:bodyPr>
          <a:lstStyle/>
          <a:p>
            <a:pPr marL="0" indent="0">
              <a:buNone/>
            </a:pPr>
            <a:r>
              <a:rPr lang="es-ES_tradnl" dirty="0">
                <a:solidFill>
                  <a:srgbClr val="FFFFFF"/>
                </a:solidFill>
              </a:rPr>
              <a:t>Amós intercedió por el pueblo ante Dios (Amós 7: 1-9) y al mismo tiempo llamó al pueblo al arrepentimiento (Amós 5: 5, 6, 15, 24). «Así dice el Señor a Israel: </a:t>
            </a:r>
            <a:r>
              <a:rPr lang="es-ES_tradnl" dirty="0">
                <a:solidFill>
                  <a:srgbClr val="ED7C31"/>
                </a:solidFill>
              </a:rPr>
              <a:t>“¡Búsquenme y vivirán!”» </a:t>
            </a:r>
            <a:r>
              <a:rPr lang="es-ES_tradnl" dirty="0">
                <a:solidFill>
                  <a:srgbClr val="FFFFFF"/>
                </a:solidFill>
              </a:rPr>
              <a:t>(5: 4, NVI). </a:t>
            </a:r>
            <a:r>
              <a:rPr lang="es-ES_tradnl" dirty="0">
                <a:solidFill>
                  <a:srgbClr val="ED7C31"/>
                </a:solidFill>
              </a:rPr>
              <a:t>«¡Busquen el bien y no el mal para que vivan</a:t>
            </a:r>
            <a:r>
              <a:rPr lang="es-ES_tradnl" dirty="0">
                <a:solidFill>
                  <a:srgbClr val="FFFFFF"/>
                </a:solidFill>
              </a:rPr>
              <a:t>! Así estará con ustedes el Señor Dios de los Ejércitos, como dicen» (5: 14, RVA2015).</a:t>
            </a:r>
          </a:p>
          <a:p>
            <a:pPr marL="0" indent="0">
              <a:buNone/>
            </a:pPr>
            <a:endParaRPr lang="es-ES_tradnl" dirty="0">
              <a:solidFill>
                <a:srgbClr val="FFFFFF"/>
              </a:solidFill>
            </a:endParaRPr>
          </a:p>
        </p:txBody>
      </p:sp>
    </p:spTree>
    <p:extLst>
      <p:ext uri="{BB962C8B-B14F-4D97-AF65-F5344CB8AC3E}">
        <p14:creationId xmlns:p14="http://schemas.microsoft.com/office/powerpoint/2010/main" val="2320997927"/>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20EF3B-5127-B98A-EB36-2D1CF142342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persona, exterior, sostener, pasto&#10;&#10;Descripción generada automáticamente">
            <a:extLst>
              <a:ext uri="{FF2B5EF4-FFF2-40B4-BE49-F238E27FC236}">
                <a16:creationId xmlns:a16="http://schemas.microsoft.com/office/drawing/2014/main" id="{4A5DDF54-B0E1-7318-9609-19A71DBC72AC}"/>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4814FE8F-0C3B-D562-92F8-D599EFAD9E04}"/>
              </a:ext>
            </a:extLst>
          </p:cNvPr>
          <p:cNvSpPr>
            <a:spLocks noGrp="1"/>
          </p:cNvSpPr>
          <p:nvPr>
            <p:ph type="title"/>
          </p:nvPr>
        </p:nvSpPr>
        <p:spPr>
          <a:xfrm>
            <a:off x="838200" y="365125"/>
            <a:ext cx="10515600" cy="1325563"/>
          </a:xfrm>
        </p:spPr>
        <p:txBody>
          <a:bodyPr>
            <a:normAutofit/>
          </a:bodyPr>
          <a:lstStyle/>
          <a:p>
            <a:r>
              <a:rPr lang="es-ES_tradnl" dirty="0">
                <a:solidFill>
                  <a:srgbClr val="ED7C31"/>
                </a:solidFill>
              </a:rPr>
              <a:t>AMÓS ENTRE LOS POBRES</a:t>
            </a:r>
          </a:p>
        </p:txBody>
      </p:sp>
      <p:sp>
        <p:nvSpPr>
          <p:cNvPr id="3" name="Marcador de contenido 2">
            <a:extLst>
              <a:ext uri="{FF2B5EF4-FFF2-40B4-BE49-F238E27FC236}">
                <a16:creationId xmlns:a16="http://schemas.microsoft.com/office/drawing/2014/main" id="{75D9A2A7-191F-9699-AA90-4B3B790634AE}"/>
              </a:ext>
            </a:extLst>
          </p:cNvPr>
          <p:cNvSpPr>
            <a:spLocks noGrp="1"/>
          </p:cNvSpPr>
          <p:nvPr>
            <p:ph idx="1"/>
          </p:nvPr>
        </p:nvSpPr>
        <p:spPr>
          <a:xfrm>
            <a:off x="925974" y="2277037"/>
            <a:ext cx="5844251" cy="4351338"/>
          </a:xfrm>
        </p:spPr>
        <p:txBody>
          <a:bodyPr>
            <a:normAutofit/>
          </a:bodyPr>
          <a:lstStyle/>
          <a:p>
            <a:pPr marL="0" indent="0">
              <a:buNone/>
            </a:pPr>
            <a:r>
              <a:rPr lang="es-ES" dirty="0">
                <a:solidFill>
                  <a:srgbClr val="FFFFFF"/>
                </a:solidFill>
              </a:rPr>
              <a:t>Que un pobre proteste por las desigualdades sociales es normal. Que un necesitado se queje es entendible. Esa presuposición guio el estudio de la vida del profeta Amós por muchos años.</a:t>
            </a:r>
            <a:endParaRPr lang="es-ES_tradnl" dirty="0">
              <a:solidFill>
                <a:srgbClr val="FFFFFF"/>
              </a:solidFill>
            </a:endParaRPr>
          </a:p>
        </p:txBody>
      </p:sp>
    </p:spTree>
    <p:extLst>
      <p:ext uri="{BB962C8B-B14F-4D97-AF65-F5344CB8AC3E}">
        <p14:creationId xmlns:p14="http://schemas.microsoft.com/office/powerpoint/2010/main" val="3935849048"/>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8C21443-D252-55C8-6952-D0B454046D6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Hombre parado en un campo abierto&#10;&#10;Descripción generada automáticamente">
            <a:extLst>
              <a:ext uri="{FF2B5EF4-FFF2-40B4-BE49-F238E27FC236}">
                <a16:creationId xmlns:a16="http://schemas.microsoft.com/office/drawing/2014/main" id="{5001D9DF-3E84-1A52-318B-22DAB02CD84F}"/>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E7B9C229-2C91-D167-F8EA-AE0D979FE68D}"/>
              </a:ext>
            </a:extLst>
          </p:cNvPr>
          <p:cNvSpPr>
            <a:spLocks noGrp="1"/>
          </p:cNvSpPr>
          <p:nvPr>
            <p:ph idx="1"/>
          </p:nvPr>
        </p:nvSpPr>
        <p:spPr>
          <a:xfrm>
            <a:off x="247891" y="1617280"/>
            <a:ext cx="5701496" cy="4351338"/>
          </a:xfrm>
        </p:spPr>
        <p:txBody>
          <a:bodyPr>
            <a:normAutofit/>
          </a:bodyPr>
          <a:lstStyle/>
          <a:p>
            <a:pPr marL="0" indent="0">
              <a:buNone/>
            </a:pPr>
            <a:r>
              <a:rPr lang="es-ES_tradnl" dirty="0">
                <a:solidFill>
                  <a:srgbClr val="FFFFFF"/>
                </a:solidFill>
              </a:rPr>
              <a:t>La información bíblica se usó para pintar al profeta como un pobre pastor de ovejas que completaba su bajo salario recogiendo higos silvestres (Amós 1: 1; 7: 14, 15). Pero la realidad es muy diferente. Lo primero que sabemos de él es que se contaba «entre los pastores de </a:t>
            </a:r>
            <a:r>
              <a:rPr lang="es-ES_tradnl" dirty="0" err="1">
                <a:solidFill>
                  <a:srgbClr val="FFFFFF"/>
                </a:solidFill>
              </a:rPr>
              <a:t>Tecoa</a:t>
            </a:r>
            <a:r>
              <a:rPr lang="es-ES_tradnl" dirty="0">
                <a:solidFill>
                  <a:srgbClr val="FFFFFF"/>
                </a:solidFill>
              </a:rPr>
              <a:t>» (Amós 1: 1).</a:t>
            </a:r>
          </a:p>
        </p:txBody>
      </p:sp>
    </p:spTree>
    <p:extLst>
      <p:ext uri="{BB962C8B-B14F-4D97-AF65-F5344CB8AC3E}">
        <p14:creationId xmlns:p14="http://schemas.microsoft.com/office/powerpoint/2010/main" val="3659856707"/>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48E4ED-380F-3DE3-CAC6-9AD24BCB7810}"/>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Rebaño de cabras">
            <a:extLst>
              <a:ext uri="{FF2B5EF4-FFF2-40B4-BE49-F238E27FC236}">
                <a16:creationId xmlns:a16="http://schemas.microsoft.com/office/drawing/2014/main" id="{3DB0D248-0F0F-B9D4-D732-FF7B103D85E3}"/>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65F885C2-1894-F03D-C5AB-1A6B8A6A4D4A}"/>
              </a:ext>
            </a:extLst>
          </p:cNvPr>
          <p:cNvSpPr>
            <a:spLocks noGrp="1"/>
          </p:cNvSpPr>
          <p:nvPr>
            <p:ph idx="1"/>
          </p:nvPr>
        </p:nvSpPr>
        <p:spPr>
          <a:xfrm>
            <a:off x="653005" y="864926"/>
            <a:ext cx="5840392" cy="4351338"/>
          </a:xfrm>
        </p:spPr>
        <p:txBody>
          <a:bodyPr>
            <a:normAutofit lnSpcReduction="10000"/>
          </a:bodyPr>
          <a:lstStyle/>
          <a:p>
            <a:pPr marL="0" indent="0">
              <a:buNone/>
            </a:pPr>
            <a:r>
              <a:rPr lang="es-ES_tradnl" dirty="0">
                <a:solidFill>
                  <a:srgbClr val="FFFFFF"/>
                </a:solidFill>
              </a:rPr>
              <a:t>El sustantivo «pastor» (</a:t>
            </a:r>
            <a:r>
              <a:rPr lang="es-ES_tradnl" dirty="0" err="1">
                <a:solidFill>
                  <a:srgbClr val="FFFFFF"/>
                </a:solidFill>
              </a:rPr>
              <a:t>noqed</a:t>
            </a:r>
            <a:r>
              <a:rPr lang="es-ES_tradnl" dirty="0">
                <a:solidFill>
                  <a:srgbClr val="FFFFFF"/>
                </a:solidFill>
              </a:rPr>
              <a:t>) se refiere, no al que cuida, sino al dueño o administrador de los animales, tanto vacas, ovejas y cabras. Este título tiene un alto prestigio social en el mundo </a:t>
            </a:r>
            <a:r>
              <a:rPr lang="es-ES_tradnl" dirty="0" err="1">
                <a:solidFill>
                  <a:srgbClr val="FFFFFF"/>
                </a:solidFill>
              </a:rPr>
              <a:t>siriopalestino</a:t>
            </a:r>
            <a:r>
              <a:rPr lang="es-ES_tradnl" dirty="0">
                <a:solidFill>
                  <a:srgbClr val="FFFFFF"/>
                </a:solidFill>
              </a:rPr>
              <a:t>.</a:t>
            </a:r>
          </a:p>
          <a:p>
            <a:pPr marL="0" indent="0">
              <a:buNone/>
            </a:pPr>
            <a:r>
              <a:rPr lang="es-ES_tradnl" dirty="0">
                <a:solidFill>
                  <a:srgbClr val="FFFFFF"/>
                </a:solidFill>
              </a:rPr>
              <a:t>La palabra «ganadero» (</a:t>
            </a:r>
            <a:r>
              <a:rPr lang="es-ES_tradnl" dirty="0" err="1">
                <a:solidFill>
                  <a:srgbClr val="FFFFFF"/>
                </a:solidFill>
              </a:rPr>
              <a:t>boqer</a:t>
            </a:r>
            <a:r>
              <a:rPr lang="es-ES_tradnl" dirty="0">
                <a:solidFill>
                  <a:srgbClr val="FFFFFF"/>
                </a:solidFill>
              </a:rPr>
              <a:t>) según el Talmud Babilónico (</a:t>
            </a:r>
            <a:r>
              <a:rPr lang="es-ES_tradnl" dirty="0" err="1">
                <a:solidFill>
                  <a:srgbClr val="FFFFFF"/>
                </a:solidFill>
              </a:rPr>
              <a:t>Nedarim</a:t>
            </a:r>
            <a:r>
              <a:rPr lang="es-ES_tradnl" dirty="0">
                <a:solidFill>
                  <a:srgbClr val="FFFFFF"/>
                </a:solidFill>
              </a:rPr>
              <a:t>, </a:t>
            </a:r>
            <a:r>
              <a:rPr lang="es-ES_tradnl" dirty="0" err="1">
                <a:solidFill>
                  <a:srgbClr val="FFFFFF"/>
                </a:solidFill>
              </a:rPr>
              <a:t>38a</a:t>
            </a:r>
            <a:r>
              <a:rPr lang="es-ES_tradnl" dirty="0">
                <a:solidFill>
                  <a:srgbClr val="FFFFFF"/>
                </a:solidFill>
              </a:rPr>
              <a:t>) significa «propietario de rebaños», y no el que cuida bueyes.</a:t>
            </a:r>
          </a:p>
        </p:txBody>
      </p:sp>
    </p:spTree>
    <p:extLst>
      <p:ext uri="{BB962C8B-B14F-4D97-AF65-F5344CB8AC3E}">
        <p14:creationId xmlns:p14="http://schemas.microsoft.com/office/powerpoint/2010/main" val="72343811"/>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6212BF-FD92-0A63-D645-0D8EEFE24ABF}"/>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Uno entre la multitud">
            <a:extLst>
              <a:ext uri="{FF2B5EF4-FFF2-40B4-BE49-F238E27FC236}">
                <a16:creationId xmlns:a16="http://schemas.microsoft.com/office/drawing/2014/main" id="{7C9B788E-CBEB-EA0D-B97F-040AAFC4EEFE}"/>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F3313E9C-A188-A740-040A-2CB584C6B654}"/>
              </a:ext>
            </a:extLst>
          </p:cNvPr>
          <p:cNvSpPr>
            <a:spLocks noGrp="1"/>
          </p:cNvSpPr>
          <p:nvPr>
            <p:ph idx="1"/>
          </p:nvPr>
        </p:nvSpPr>
        <p:spPr>
          <a:xfrm>
            <a:off x="780326" y="3260886"/>
            <a:ext cx="10515600" cy="4351338"/>
          </a:xfrm>
        </p:spPr>
        <p:txBody>
          <a:bodyPr>
            <a:normAutofit/>
          </a:bodyPr>
          <a:lstStyle/>
          <a:p>
            <a:pPr marL="0" indent="0">
              <a:buNone/>
            </a:pPr>
            <a:r>
              <a:rPr lang="es-ES_tradnl" dirty="0">
                <a:solidFill>
                  <a:srgbClr val="FFFFFF"/>
                </a:solidFill>
              </a:rPr>
              <a:t>Todo esto indica que el profeta </a:t>
            </a:r>
            <a:r>
              <a:rPr lang="es-ES_tradnl" dirty="0">
                <a:solidFill>
                  <a:srgbClr val="ED7C31"/>
                </a:solidFill>
              </a:rPr>
              <a:t>pertenecía a una clase media alta y gozaba de mucho prestigio social.</a:t>
            </a:r>
          </a:p>
          <a:p>
            <a:pPr marL="0" indent="0">
              <a:buNone/>
            </a:pPr>
            <a:r>
              <a:rPr lang="es-ES_tradnl" dirty="0">
                <a:solidFill>
                  <a:srgbClr val="FFFFFF"/>
                </a:solidFill>
              </a:rPr>
              <a:t>Al darnos cuenta de las posesiones del profeta, </a:t>
            </a:r>
            <a:r>
              <a:rPr lang="es-ES_tradnl" dirty="0">
                <a:solidFill>
                  <a:srgbClr val="ED7C31"/>
                </a:solidFill>
              </a:rPr>
              <a:t>su sensibilidad hacia los pobres</a:t>
            </a:r>
            <a:r>
              <a:rPr lang="es-ES_tradnl" dirty="0">
                <a:solidFill>
                  <a:srgbClr val="FFFFFF"/>
                </a:solidFill>
              </a:rPr>
              <a:t> se nos hace mucho más sorprendente. Cuando él denunció a los comerciantes y explotadores de su tiempo, estaba actuando en contra de los intereses de su propia clase social.</a:t>
            </a:r>
          </a:p>
          <a:p>
            <a:pPr marL="0" indent="0">
              <a:buNone/>
            </a:pPr>
            <a:endParaRPr lang="es-ES_tradnl" dirty="0">
              <a:solidFill>
                <a:srgbClr val="FFFFFF"/>
              </a:solidFill>
            </a:endParaRPr>
          </a:p>
        </p:txBody>
      </p:sp>
    </p:spTree>
    <p:extLst>
      <p:ext uri="{BB962C8B-B14F-4D97-AF65-F5344CB8AC3E}">
        <p14:creationId xmlns:p14="http://schemas.microsoft.com/office/powerpoint/2010/main" val="412091622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DB64197-41B6-25A5-6484-ABB3AC4A0A7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persona con un celular en la mano de una persona en un campo&#10;&#10;Descripción generada automáticamente con confianza baja">
            <a:extLst>
              <a:ext uri="{FF2B5EF4-FFF2-40B4-BE49-F238E27FC236}">
                <a16:creationId xmlns:a16="http://schemas.microsoft.com/office/drawing/2014/main" id="{5EF8ADE8-F27A-D896-5956-12A9050758E6}"/>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34A2AD12-EB43-B374-7999-A4179D8753AC}"/>
              </a:ext>
            </a:extLst>
          </p:cNvPr>
          <p:cNvSpPr>
            <a:spLocks noGrp="1"/>
          </p:cNvSpPr>
          <p:nvPr>
            <p:ph type="title"/>
          </p:nvPr>
        </p:nvSpPr>
        <p:spPr>
          <a:xfrm>
            <a:off x="821802" y="388274"/>
            <a:ext cx="6974711" cy="1325563"/>
          </a:xfrm>
        </p:spPr>
        <p:txBody>
          <a:bodyPr>
            <a:normAutofit/>
          </a:bodyPr>
          <a:lstStyle/>
          <a:p>
            <a:r>
              <a:rPr lang="es-ES_tradnl" dirty="0">
                <a:solidFill>
                  <a:srgbClr val="ED7C31"/>
                </a:solidFill>
              </a:rPr>
              <a:t>LA MISIÓN DE UN HOMBRE COMÚN</a:t>
            </a:r>
          </a:p>
        </p:txBody>
      </p:sp>
      <p:sp>
        <p:nvSpPr>
          <p:cNvPr id="3" name="Marcador de contenido 2">
            <a:extLst>
              <a:ext uri="{FF2B5EF4-FFF2-40B4-BE49-F238E27FC236}">
                <a16:creationId xmlns:a16="http://schemas.microsoft.com/office/drawing/2014/main" id="{0A480C1E-2A53-E5EC-7F3A-1C938A08BA80}"/>
              </a:ext>
            </a:extLst>
          </p:cNvPr>
          <p:cNvSpPr>
            <a:spLocks noGrp="1"/>
          </p:cNvSpPr>
          <p:nvPr>
            <p:ph idx="1"/>
          </p:nvPr>
        </p:nvSpPr>
        <p:spPr>
          <a:xfrm>
            <a:off x="838200" y="1825625"/>
            <a:ext cx="5932990" cy="4351338"/>
          </a:xfrm>
        </p:spPr>
        <p:txBody>
          <a:bodyPr>
            <a:normAutofit/>
          </a:bodyPr>
          <a:lstStyle/>
          <a:p>
            <a:pPr marL="0" indent="0">
              <a:buNone/>
            </a:pPr>
            <a:r>
              <a:rPr lang="es-ES_tradnl" dirty="0">
                <a:solidFill>
                  <a:srgbClr val="FFFFFF"/>
                </a:solidFill>
              </a:rPr>
              <a:t>Amós le respondió al sacerdote: «Yo no soy profeta ni hijo de profeta; soy ganadero y cultivador de higos silvestres» (Amós 7: 14). No es que en realidad niega ser profeta, lo que niega ser es un «profeta» profesional o de «oficio».</a:t>
            </a:r>
          </a:p>
        </p:txBody>
      </p:sp>
    </p:spTree>
    <p:extLst>
      <p:ext uri="{BB962C8B-B14F-4D97-AF65-F5344CB8AC3E}">
        <p14:creationId xmlns:p14="http://schemas.microsoft.com/office/powerpoint/2010/main" val="3433297539"/>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4F8A60-E508-FE47-5F56-777BA69D1BB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a persona con un celular en la mano de una persona en un campo&#10;&#10;Descripción generada automáticamente con confianza baja">
            <a:extLst>
              <a:ext uri="{FF2B5EF4-FFF2-40B4-BE49-F238E27FC236}">
                <a16:creationId xmlns:a16="http://schemas.microsoft.com/office/drawing/2014/main" id="{E693EC4B-CAD1-26A7-690E-2FE7BD8725CC}"/>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20CD6446-FA7F-0740-414A-39528115BCA7}"/>
              </a:ext>
            </a:extLst>
          </p:cNvPr>
          <p:cNvSpPr>
            <a:spLocks noGrp="1"/>
          </p:cNvSpPr>
          <p:nvPr>
            <p:ph idx="1"/>
          </p:nvPr>
        </p:nvSpPr>
        <p:spPr>
          <a:xfrm>
            <a:off x="955113" y="1267761"/>
            <a:ext cx="5052147" cy="3171423"/>
          </a:xfrm>
        </p:spPr>
        <p:txBody>
          <a:bodyPr>
            <a:normAutofit/>
          </a:bodyPr>
          <a:lstStyle/>
          <a:p>
            <a:pPr marL="0" indent="0">
              <a:buNone/>
            </a:pPr>
            <a:r>
              <a:rPr lang="es-ES_tradnl" dirty="0">
                <a:solidFill>
                  <a:srgbClr val="FFFFFF"/>
                </a:solidFill>
              </a:rPr>
              <a:t>Al responder «soy ganadero» quiere decirle a </a:t>
            </a:r>
            <a:r>
              <a:rPr lang="es-ES_tradnl" dirty="0" err="1">
                <a:solidFill>
                  <a:srgbClr val="FFFFFF"/>
                </a:solidFill>
              </a:rPr>
              <a:t>Amasías</a:t>
            </a:r>
            <a:r>
              <a:rPr lang="es-ES_tradnl" dirty="0">
                <a:solidFill>
                  <a:srgbClr val="FFFFFF"/>
                </a:solidFill>
              </a:rPr>
              <a:t>: </a:t>
            </a:r>
            <a:r>
              <a:rPr lang="es-ES_tradnl" dirty="0">
                <a:solidFill>
                  <a:srgbClr val="ED7C31"/>
                </a:solidFill>
              </a:rPr>
              <a:t>Yo no profetizo por dinero</a:t>
            </a:r>
            <a:r>
              <a:rPr lang="es-ES_tradnl" dirty="0">
                <a:solidFill>
                  <a:srgbClr val="FFFFFF"/>
                </a:solidFill>
              </a:rPr>
              <a:t>, pues soy rico; no necesito que me regalen el pan, pues soy un granjero.</a:t>
            </a:r>
          </a:p>
        </p:txBody>
      </p:sp>
    </p:spTree>
    <p:extLst>
      <p:ext uri="{BB962C8B-B14F-4D97-AF65-F5344CB8AC3E}">
        <p14:creationId xmlns:p14="http://schemas.microsoft.com/office/powerpoint/2010/main" val="33134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E582AD3-2136-9407-FB0F-11A82A00F88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grupo de ovejas en el pasto&#10;&#10;Descripción generada automáticamente">
            <a:extLst>
              <a:ext uri="{FF2B5EF4-FFF2-40B4-BE49-F238E27FC236}">
                <a16:creationId xmlns:a16="http://schemas.microsoft.com/office/drawing/2014/main" id="{E6002AE6-71C2-7253-AB04-A609715D8CB5}"/>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2833F1F5-37B2-FCD3-4AA3-27F19DA6C598}"/>
              </a:ext>
            </a:extLst>
          </p:cNvPr>
          <p:cNvSpPr>
            <a:spLocks noGrp="1"/>
          </p:cNvSpPr>
          <p:nvPr>
            <p:ph idx="1"/>
          </p:nvPr>
        </p:nvSpPr>
        <p:spPr>
          <a:xfrm>
            <a:off x="398362" y="2693727"/>
            <a:ext cx="6905263" cy="4351338"/>
          </a:xfrm>
        </p:spPr>
        <p:txBody>
          <a:bodyPr>
            <a:normAutofit/>
          </a:bodyPr>
          <a:lstStyle/>
          <a:p>
            <a:pPr marL="0" indent="0">
              <a:buNone/>
            </a:pPr>
            <a:r>
              <a:rPr lang="es-ES_tradnl" dirty="0">
                <a:solidFill>
                  <a:srgbClr val="ED7C31"/>
                </a:solidFill>
              </a:rPr>
              <a:t>Amós añade: </a:t>
            </a:r>
            <a:r>
              <a:rPr lang="es-ES_tradnl" dirty="0">
                <a:solidFill>
                  <a:srgbClr val="FFFFFF"/>
                </a:solidFill>
              </a:rPr>
              <a:t>«Jehová me tomó de detrás del rebaño y me dijo: “ve y profetiza a mi pueblo Israel”» (Amós 7: 15). Con estas palabras el profeta alude a las célebres palabras de Dios a David: «Yo te tomé […] de detrás del rebaño, para que fueras el soberano de mi pueblo Israel» (2 Sam. 7: 8).</a:t>
            </a:r>
          </a:p>
        </p:txBody>
      </p:sp>
    </p:spTree>
    <p:extLst>
      <p:ext uri="{BB962C8B-B14F-4D97-AF65-F5344CB8AC3E}">
        <p14:creationId xmlns:p14="http://schemas.microsoft.com/office/powerpoint/2010/main" val="88243785"/>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156E346-8D03-E731-4848-60EA93AE1111}"/>
            </a:ext>
          </a:extLst>
        </p:cNvPr>
        <p:cNvGrpSpPr/>
        <p:nvPr/>
      </p:nvGrpSpPr>
      <p:grpSpPr>
        <a:xfrm>
          <a:off x="0" y="0"/>
          <a:ext cx="0" cy="0"/>
          <a:chOff x="0" y="0"/>
          <a:chExt cx="0" cy="0"/>
        </a:xfrm>
      </p:grpSpPr>
      <p:pic>
        <p:nvPicPr>
          <p:cNvPr id="5" name="Imagen 4" descr="Un grupo de ovejas en el pasto&#10;&#10;Descripción generada automáticamente">
            <a:extLst>
              <a:ext uri="{FF2B5EF4-FFF2-40B4-BE49-F238E27FC236}">
                <a16:creationId xmlns:a16="http://schemas.microsoft.com/office/drawing/2014/main" id="{8790AC5F-E158-0F3C-1891-90CA9EC4F618}"/>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0" y="10"/>
            <a:ext cx="12191979" cy="6857989"/>
          </a:xfrm>
          <a:prstGeom prst="rect">
            <a:avLst/>
          </a:prstGeom>
        </p:spPr>
      </p:pic>
      <p:sp useBgFill="1">
        <p:nvSpPr>
          <p:cNvPr id="10" name="Freeform: Shape 9">
            <a:extLst>
              <a:ext uri="{FF2B5EF4-FFF2-40B4-BE49-F238E27FC236}">
                <a16:creationId xmlns:a16="http://schemas.microsoft.com/office/drawing/2014/main" id="{1BF4DD63-CE83-4A2A-994E-8598C22E6F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9" y="1498601"/>
            <a:ext cx="5260975" cy="4707593"/>
          </a:xfrm>
          <a:custGeom>
            <a:avLst/>
            <a:gdLst>
              <a:gd name="connsiteX0" fmla="*/ 0 w 5260975"/>
              <a:gd name="connsiteY0" fmla="*/ 0 h 4707593"/>
              <a:gd name="connsiteX1" fmla="*/ 5260975 w 5260975"/>
              <a:gd name="connsiteY1" fmla="*/ 0 h 4707593"/>
              <a:gd name="connsiteX2" fmla="*/ 5260975 w 5260975"/>
              <a:gd name="connsiteY2" fmla="*/ 3296937 h 4707593"/>
              <a:gd name="connsiteX3" fmla="*/ 5260975 w 5260975"/>
              <a:gd name="connsiteY3" fmla="*/ 3518571 h 4707593"/>
              <a:gd name="connsiteX4" fmla="*/ 5226504 w 5260975"/>
              <a:gd name="connsiteY4" fmla="*/ 3534000 h 4707593"/>
              <a:gd name="connsiteX5" fmla="*/ 5206341 w 5260975"/>
              <a:gd name="connsiteY5" fmla="*/ 3542065 h 4707593"/>
              <a:gd name="connsiteX6" fmla="*/ 5123287 w 5260975"/>
              <a:gd name="connsiteY6" fmla="*/ 3594010 h 4707593"/>
              <a:gd name="connsiteX7" fmla="*/ 5048107 w 5260975"/>
              <a:gd name="connsiteY7" fmla="*/ 3658244 h 4707593"/>
              <a:gd name="connsiteX8" fmla="*/ 4992899 w 5260975"/>
              <a:gd name="connsiteY8" fmla="*/ 3734479 h 4707593"/>
              <a:gd name="connsiteX9" fmla="*/ 4977440 w 5260975"/>
              <a:gd name="connsiteY9" fmla="*/ 3752627 h 4707593"/>
              <a:gd name="connsiteX10" fmla="*/ 4935194 w 5260975"/>
              <a:gd name="connsiteY10" fmla="*/ 3775382 h 4707593"/>
              <a:gd name="connsiteX11" fmla="*/ 4897844 w 5260975"/>
              <a:gd name="connsiteY11" fmla="*/ 3792472 h 4707593"/>
              <a:gd name="connsiteX12" fmla="*/ 4870767 w 5260975"/>
              <a:gd name="connsiteY12" fmla="*/ 3811388 h 4707593"/>
              <a:gd name="connsiteX13" fmla="*/ 4847917 w 5260975"/>
              <a:gd name="connsiteY13" fmla="*/ 3828767 h 4707593"/>
              <a:gd name="connsiteX14" fmla="*/ 4796163 w 5260975"/>
              <a:gd name="connsiteY14" fmla="*/ 3873702 h 4707593"/>
              <a:gd name="connsiteX15" fmla="*/ 4738843 w 5260975"/>
              <a:gd name="connsiteY15" fmla="*/ 3911628 h 4707593"/>
              <a:gd name="connsiteX16" fmla="*/ 4692755 w 5260975"/>
              <a:gd name="connsiteY16" fmla="*/ 3958099 h 4707593"/>
              <a:gd name="connsiteX17" fmla="*/ 4673744 w 5260975"/>
              <a:gd name="connsiteY17" fmla="*/ 3983255 h 4707593"/>
              <a:gd name="connsiteX18" fmla="*/ 4633801 w 5260975"/>
              <a:gd name="connsiteY18" fmla="*/ 4000442 h 4707593"/>
              <a:gd name="connsiteX19" fmla="*/ 4590499 w 5260975"/>
              <a:gd name="connsiteY19" fmla="*/ 4027326 h 4707593"/>
              <a:gd name="connsiteX20" fmla="*/ 4559773 w 5260975"/>
              <a:gd name="connsiteY20" fmla="*/ 4054018 h 4707593"/>
              <a:gd name="connsiteX21" fmla="*/ 4536059 w 5260975"/>
              <a:gd name="connsiteY21" fmla="*/ 4071877 h 4707593"/>
              <a:gd name="connsiteX22" fmla="*/ 4502550 w 5260975"/>
              <a:gd name="connsiteY22" fmla="*/ 4089832 h 4707593"/>
              <a:gd name="connsiteX23" fmla="*/ 4468944 w 5260975"/>
              <a:gd name="connsiteY23" fmla="*/ 4113356 h 4707593"/>
              <a:gd name="connsiteX24" fmla="*/ 4452623 w 5260975"/>
              <a:gd name="connsiteY24" fmla="*/ 4127854 h 4707593"/>
              <a:gd name="connsiteX25" fmla="*/ 4421032 w 5260975"/>
              <a:gd name="connsiteY25" fmla="*/ 4151953 h 4707593"/>
              <a:gd name="connsiteX26" fmla="*/ 4388483 w 5260975"/>
              <a:gd name="connsiteY26" fmla="*/ 4174421 h 4707593"/>
              <a:gd name="connsiteX27" fmla="*/ 4327321 w 5260975"/>
              <a:gd name="connsiteY27" fmla="*/ 4200153 h 4707593"/>
              <a:gd name="connsiteX28" fmla="*/ 4271633 w 5260975"/>
              <a:gd name="connsiteY28" fmla="*/ 4237983 h 4707593"/>
              <a:gd name="connsiteX29" fmla="*/ 4227465 w 5260975"/>
              <a:gd name="connsiteY29" fmla="*/ 4265635 h 4707593"/>
              <a:gd name="connsiteX30" fmla="*/ 4201733 w 5260975"/>
              <a:gd name="connsiteY30" fmla="*/ 4283783 h 4707593"/>
              <a:gd name="connsiteX31" fmla="*/ 4154494 w 5260975"/>
              <a:gd name="connsiteY31" fmla="*/ 4324301 h 4707593"/>
              <a:gd name="connsiteX32" fmla="*/ 4081234 w 5260975"/>
              <a:gd name="connsiteY32" fmla="*/ 4366931 h 4707593"/>
              <a:gd name="connsiteX33" fmla="*/ 4036971 w 5260975"/>
              <a:gd name="connsiteY33" fmla="*/ 4389975 h 4707593"/>
              <a:gd name="connsiteX34" fmla="*/ 3941725 w 5260975"/>
              <a:gd name="connsiteY34" fmla="*/ 4424733 h 4707593"/>
              <a:gd name="connsiteX35" fmla="*/ 3910999 w 5260975"/>
              <a:gd name="connsiteY35" fmla="*/ 4437119 h 4707593"/>
              <a:gd name="connsiteX36" fmla="*/ 3875859 w 5260975"/>
              <a:gd name="connsiteY36" fmla="*/ 4445280 h 4707593"/>
              <a:gd name="connsiteX37" fmla="*/ 3819401 w 5260975"/>
              <a:gd name="connsiteY37" fmla="*/ 4464579 h 4707593"/>
              <a:gd name="connsiteX38" fmla="*/ 3709176 w 5260975"/>
              <a:gd name="connsiteY38" fmla="*/ 4497800 h 4707593"/>
              <a:gd name="connsiteX39" fmla="*/ 3684981 w 5260975"/>
              <a:gd name="connsiteY39" fmla="*/ 4502889 h 4707593"/>
              <a:gd name="connsiteX40" fmla="*/ 3623338 w 5260975"/>
              <a:gd name="connsiteY40" fmla="*/ 4524300 h 4707593"/>
              <a:gd name="connsiteX41" fmla="*/ 3586373 w 5260975"/>
              <a:gd name="connsiteY41" fmla="*/ 4538702 h 4707593"/>
              <a:gd name="connsiteX42" fmla="*/ 3555743 w 5260975"/>
              <a:gd name="connsiteY42" fmla="*/ 4546960 h 4707593"/>
              <a:gd name="connsiteX43" fmla="*/ 3528667 w 5260975"/>
              <a:gd name="connsiteY43" fmla="*/ 4550801 h 4707593"/>
              <a:gd name="connsiteX44" fmla="*/ 3457424 w 5260975"/>
              <a:gd name="connsiteY44" fmla="*/ 4569811 h 4707593"/>
              <a:gd name="connsiteX45" fmla="*/ 3429003 w 5260975"/>
              <a:gd name="connsiteY45" fmla="*/ 4577301 h 4707593"/>
              <a:gd name="connsiteX46" fmla="*/ 3355264 w 5260975"/>
              <a:gd name="connsiteY46" fmla="*/ 4603033 h 4707593"/>
              <a:gd name="connsiteX47" fmla="*/ 3292757 w 5260975"/>
              <a:gd name="connsiteY47" fmla="*/ 4620027 h 4707593"/>
              <a:gd name="connsiteX48" fmla="*/ 3266643 w 5260975"/>
              <a:gd name="connsiteY48" fmla="*/ 4628188 h 4707593"/>
              <a:gd name="connsiteX49" fmla="*/ 3206921 w 5260975"/>
              <a:gd name="connsiteY49" fmla="*/ 4641823 h 4707593"/>
              <a:gd name="connsiteX50" fmla="*/ 3173123 w 5260975"/>
              <a:gd name="connsiteY50" fmla="*/ 4651425 h 4707593"/>
              <a:gd name="connsiteX51" fmla="*/ 3090646 w 5260975"/>
              <a:gd name="connsiteY51" fmla="*/ 4662274 h 4707593"/>
              <a:gd name="connsiteX52" fmla="*/ 3005480 w 5260975"/>
              <a:gd name="connsiteY52" fmla="*/ 4672739 h 4707593"/>
              <a:gd name="connsiteX53" fmla="*/ 2958721 w 5260975"/>
              <a:gd name="connsiteY53" fmla="*/ 4676196 h 4707593"/>
              <a:gd name="connsiteX54" fmla="*/ 2917915 w 5260975"/>
              <a:gd name="connsiteY54" fmla="*/ 4681670 h 4707593"/>
              <a:gd name="connsiteX55" fmla="*/ 2882389 w 5260975"/>
              <a:gd name="connsiteY55" fmla="*/ 4685126 h 4707593"/>
              <a:gd name="connsiteX56" fmla="*/ 2825837 w 5260975"/>
              <a:gd name="connsiteY56" fmla="*/ 4692135 h 4707593"/>
              <a:gd name="connsiteX57" fmla="*/ 2802313 w 5260975"/>
              <a:gd name="connsiteY57" fmla="*/ 4693960 h 4707593"/>
              <a:gd name="connsiteX58" fmla="*/ 2746816 w 5260975"/>
              <a:gd name="connsiteY58" fmla="*/ 4693863 h 4707593"/>
              <a:gd name="connsiteX59" fmla="*/ 2727517 w 5260975"/>
              <a:gd name="connsiteY59" fmla="*/ 4692903 h 4707593"/>
              <a:gd name="connsiteX60" fmla="*/ 2690359 w 5260975"/>
              <a:gd name="connsiteY60" fmla="*/ 4680997 h 4707593"/>
              <a:gd name="connsiteX61" fmla="*/ 2685943 w 5260975"/>
              <a:gd name="connsiteY61" fmla="*/ 4680133 h 4707593"/>
              <a:gd name="connsiteX62" fmla="*/ 2661554 w 5260975"/>
              <a:gd name="connsiteY62" fmla="*/ 4675428 h 4707593"/>
              <a:gd name="connsiteX63" fmla="*/ 2648208 w 5260975"/>
              <a:gd name="connsiteY63" fmla="*/ 4673892 h 4707593"/>
              <a:gd name="connsiteX64" fmla="*/ 2597512 w 5260975"/>
              <a:gd name="connsiteY64" fmla="*/ 4664099 h 4707593"/>
              <a:gd name="connsiteX65" fmla="*/ 2568324 w 5260975"/>
              <a:gd name="connsiteY65" fmla="*/ 4659490 h 4707593"/>
              <a:gd name="connsiteX66" fmla="*/ 2544704 w 5260975"/>
              <a:gd name="connsiteY66" fmla="*/ 4660162 h 4707593"/>
              <a:gd name="connsiteX67" fmla="*/ 2503225 w 5260975"/>
              <a:gd name="connsiteY67" fmla="*/ 4661026 h 4707593"/>
              <a:gd name="connsiteX68" fmla="*/ 2489975 w 5260975"/>
              <a:gd name="connsiteY68" fmla="*/ 4663235 h 4707593"/>
              <a:gd name="connsiteX69" fmla="*/ 2430061 w 5260975"/>
              <a:gd name="connsiteY69" fmla="*/ 4656897 h 4707593"/>
              <a:gd name="connsiteX70" fmla="*/ 2395880 w 5260975"/>
              <a:gd name="connsiteY70" fmla="*/ 4656417 h 4707593"/>
              <a:gd name="connsiteX71" fmla="*/ 2357378 w 5260975"/>
              <a:gd name="connsiteY71" fmla="*/ 4648544 h 4707593"/>
              <a:gd name="connsiteX72" fmla="*/ 2346145 w 5260975"/>
              <a:gd name="connsiteY72" fmla="*/ 4648928 h 4707593"/>
              <a:gd name="connsiteX73" fmla="*/ 2333567 w 5260975"/>
              <a:gd name="connsiteY73" fmla="*/ 4649600 h 4707593"/>
              <a:gd name="connsiteX74" fmla="*/ 2294968 w 5260975"/>
              <a:gd name="connsiteY74" fmla="*/ 4650177 h 4707593"/>
              <a:gd name="connsiteX75" fmla="*/ 2271540 w 5260975"/>
              <a:gd name="connsiteY75" fmla="*/ 4653057 h 4707593"/>
              <a:gd name="connsiteX76" fmla="*/ 2226895 w 5260975"/>
              <a:gd name="connsiteY76" fmla="*/ 4651329 h 4707593"/>
              <a:gd name="connsiteX77" fmla="*/ 2210379 w 5260975"/>
              <a:gd name="connsiteY77" fmla="*/ 4653825 h 4707593"/>
              <a:gd name="connsiteX78" fmla="*/ 2168613 w 5260975"/>
              <a:gd name="connsiteY78" fmla="*/ 4654113 h 4707593"/>
              <a:gd name="connsiteX79" fmla="*/ 2131167 w 5260975"/>
              <a:gd name="connsiteY79" fmla="*/ 4652673 h 4707593"/>
              <a:gd name="connsiteX80" fmla="*/ 2095065 w 5260975"/>
              <a:gd name="connsiteY80" fmla="*/ 4653441 h 4707593"/>
              <a:gd name="connsiteX81" fmla="*/ 2069237 w 5260975"/>
              <a:gd name="connsiteY81" fmla="*/ 4656609 h 4707593"/>
              <a:gd name="connsiteX82" fmla="*/ 2041201 w 5260975"/>
              <a:gd name="connsiteY82" fmla="*/ 4658529 h 4707593"/>
              <a:gd name="connsiteX83" fmla="*/ 1963909 w 5260975"/>
              <a:gd name="connsiteY83" fmla="*/ 4669955 h 4707593"/>
              <a:gd name="connsiteX84" fmla="*/ 1949603 w 5260975"/>
              <a:gd name="connsiteY84" fmla="*/ 4667171 h 4707593"/>
              <a:gd name="connsiteX85" fmla="*/ 1868373 w 5260975"/>
              <a:gd name="connsiteY85" fmla="*/ 4664578 h 4707593"/>
              <a:gd name="connsiteX86" fmla="*/ 1850707 w 5260975"/>
              <a:gd name="connsiteY86" fmla="*/ 4664771 h 4707593"/>
              <a:gd name="connsiteX87" fmla="*/ 1803275 w 5260975"/>
              <a:gd name="connsiteY87" fmla="*/ 4653441 h 4707593"/>
              <a:gd name="connsiteX88" fmla="*/ 1730112 w 5260975"/>
              <a:gd name="connsiteY88" fmla="*/ 4671396 h 4707593"/>
              <a:gd name="connsiteX89" fmla="*/ 1661652 w 5260975"/>
              <a:gd name="connsiteY89" fmla="*/ 4693863 h 4707593"/>
              <a:gd name="connsiteX90" fmla="*/ 1653011 w 5260975"/>
              <a:gd name="connsiteY90" fmla="*/ 4696744 h 4707593"/>
              <a:gd name="connsiteX91" fmla="*/ 1628431 w 5260975"/>
              <a:gd name="connsiteY91" fmla="*/ 4701641 h 4707593"/>
              <a:gd name="connsiteX92" fmla="*/ 1597995 w 5260975"/>
              <a:gd name="connsiteY92" fmla="*/ 4703369 h 4707593"/>
              <a:gd name="connsiteX93" fmla="*/ 1559396 w 5260975"/>
              <a:gd name="connsiteY93" fmla="*/ 4707593 h 4707593"/>
              <a:gd name="connsiteX94" fmla="*/ 1528480 w 5260975"/>
              <a:gd name="connsiteY94" fmla="*/ 4702312 h 4707593"/>
              <a:gd name="connsiteX95" fmla="*/ 1485272 w 5260975"/>
              <a:gd name="connsiteY95" fmla="*/ 4694439 h 4707593"/>
              <a:gd name="connsiteX96" fmla="*/ 1444562 w 5260975"/>
              <a:gd name="connsiteY96" fmla="*/ 4686950 h 4707593"/>
              <a:gd name="connsiteX97" fmla="*/ 1431696 w 5260975"/>
              <a:gd name="connsiteY97" fmla="*/ 4695783 h 4707593"/>
              <a:gd name="connsiteX98" fmla="*/ 1411821 w 5260975"/>
              <a:gd name="connsiteY98" fmla="*/ 4703464 h 4707593"/>
              <a:gd name="connsiteX99" fmla="*/ 1389738 w 5260975"/>
              <a:gd name="connsiteY99" fmla="*/ 4694247 h 4707593"/>
              <a:gd name="connsiteX100" fmla="*/ 1338081 w 5260975"/>
              <a:gd name="connsiteY100" fmla="*/ 4675141 h 4707593"/>
              <a:gd name="connsiteX101" fmla="*/ 1305436 w 5260975"/>
              <a:gd name="connsiteY101" fmla="*/ 4674276 h 4707593"/>
              <a:gd name="connsiteX102" fmla="*/ 1234481 w 5260975"/>
              <a:gd name="connsiteY102" fmla="*/ 4666115 h 4707593"/>
              <a:gd name="connsiteX103" fmla="*/ 1188106 w 5260975"/>
              <a:gd name="connsiteY103" fmla="*/ 4654497 h 4707593"/>
              <a:gd name="connsiteX104" fmla="*/ 1154790 w 5260975"/>
              <a:gd name="connsiteY104" fmla="*/ 4641343 h 4707593"/>
              <a:gd name="connsiteX105" fmla="*/ 1107069 w 5260975"/>
              <a:gd name="connsiteY105" fmla="*/ 4624156 h 4707593"/>
              <a:gd name="connsiteX106" fmla="*/ 1059158 w 5260975"/>
              <a:gd name="connsiteY106" fmla="*/ 4615227 h 4707593"/>
              <a:gd name="connsiteX107" fmla="*/ 1024496 w 5260975"/>
              <a:gd name="connsiteY107" fmla="*/ 4603993 h 4707593"/>
              <a:gd name="connsiteX108" fmla="*/ 982153 w 5260975"/>
              <a:gd name="connsiteY108" fmla="*/ 4596311 h 4707593"/>
              <a:gd name="connsiteX109" fmla="*/ 946628 w 5260975"/>
              <a:gd name="connsiteY109" fmla="*/ 4596024 h 4707593"/>
              <a:gd name="connsiteX110" fmla="*/ 890939 w 5260975"/>
              <a:gd name="connsiteY110" fmla="*/ 4597368 h 4707593"/>
              <a:gd name="connsiteX111" fmla="*/ 822769 w 5260975"/>
              <a:gd name="connsiteY111" fmla="*/ 4574133 h 4707593"/>
              <a:gd name="connsiteX112" fmla="*/ 795212 w 5260975"/>
              <a:gd name="connsiteY112" fmla="*/ 4568947 h 4707593"/>
              <a:gd name="connsiteX113" fmla="*/ 769288 w 5260975"/>
              <a:gd name="connsiteY113" fmla="*/ 4566547 h 4707593"/>
              <a:gd name="connsiteX114" fmla="*/ 714271 w 5260975"/>
              <a:gd name="connsiteY114" fmla="*/ 4551089 h 4707593"/>
              <a:gd name="connsiteX115" fmla="*/ 691900 w 5260975"/>
              <a:gd name="connsiteY115" fmla="*/ 4545999 h 4707593"/>
              <a:gd name="connsiteX116" fmla="*/ 660598 w 5260975"/>
              <a:gd name="connsiteY116" fmla="*/ 4546096 h 4707593"/>
              <a:gd name="connsiteX117" fmla="*/ 603662 w 5260975"/>
              <a:gd name="connsiteY117" fmla="*/ 4538991 h 4707593"/>
              <a:gd name="connsiteX118" fmla="*/ 546821 w 5260975"/>
              <a:gd name="connsiteY118" fmla="*/ 4518251 h 4707593"/>
              <a:gd name="connsiteX119" fmla="*/ 522721 w 5260975"/>
              <a:gd name="connsiteY119" fmla="*/ 4520267 h 4707593"/>
              <a:gd name="connsiteX120" fmla="*/ 514080 w 5260975"/>
              <a:gd name="connsiteY120" fmla="*/ 4519788 h 4707593"/>
              <a:gd name="connsiteX121" fmla="*/ 436404 w 5260975"/>
              <a:gd name="connsiteY121" fmla="*/ 4508361 h 4707593"/>
              <a:gd name="connsiteX122" fmla="*/ 428626 w 5260975"/>
              <a:gd name="connsiteY122" fmla="*/ 4507114 h 4707593"/>
              <a:gd name="connsiteX123" fmla="*/ 392141 w 5260975"/>
              <a:gd name="connsiteY123" fmla="*/ 4496936 h 4707593"/>
              <a:gd name="connsiteX124" fmla="*/ 300157 w 5260975"/>
              <a:gd name="connsiteY124" fmla="*/ 4490599 h 4707593"/>
              <a:gd name="connsiteX125" fmla="*/ 294493 w 5260975"/>
              <a:gd name="connsiteY125" fmla="*/ 4489831 h 4707593"/>
              <a:gd name="connsiteX126" fmla="*/ 263671 w 5260975"/>
              <a:gd name="connsiteY126" fmla="*/ 4494919 h 4707593"/>
              <a:gd name="connsiteX127" fmla="*/ 248406 w 5260975"/>
              <a:gd name="connsiteY127" fmla="*/ 4502121 h 4707593"/>
              <a:gd name="connsiteX128" fmla="*/ 224594 w 5260975"/>
              <a:gd name="connsiteY128" fmla="*/ 4509610 h 4707593"/>
              <a:gd name="connsiteX129" fmla="*/ 200398 w 5260975"/>
              <a:gd name="connsiteY129" fmla="*/ 4512395 h 4707593"/>
              <a:gd name="connsiteX130" fmla="*/ 159783 w 5260975"/>
              <a:gd name="connsiteY130" fmla="*/ 4501064 h 4707593"/>
              <a:gd name="connsiteX131" fmla="*/ 144997 w 5260975"/>
              <a:gd name="connsiteY131" fmla="*/ 4499912 h 4707593"/>
              <a:gd name="connsiteX132" fmla="*/ 112064 w 5260975"/>
              <a:gd name="connsiteY132" fmla="*/ 4494440 h 4707593"/>
              <a:gd name="connsiteX133" fmla="*/ 83259 w 5260975"/>
              <a:gd name="connsiteY133" fmla="*/ 4494824 h 4707593"/>
              <a:gd name="connsiteX134" fmla="*/ 60120 w 5260975"/>
              <a:gd name="connsiteY134" fmla="*/ 4503561 h 4707593"/>
              <a:gd name="connsiteX135" fmla="*/ 26514 w 5260975"/>
              <a:gd name="connsiteY135" fmla="*/ 4505289 h 4707593"/>
              <a:gd name="connsiteX136" fmla="*/ 4814 w 5260975"/>
              <a:gd name="connsiteY136" fmla="*/ 4498952 h 4707593"/>
              <a:gd name="connsiteX137" fmla="*/ 398 w 5260975"/>
              <a:gd name="connsiteY137" fmla="*/ 4498089 h 4707593"/>
              <a:gd name="connsiteX138" fmla="*/ 0 w 5260975"/>
              <a:gd name="connsiteY138" fmla="*/ 4498087 h 470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5260975" h="4707593">
                <a:moveTo>
                  <a:pt x="0" y="0"/>
                </a:moveTo>
                <a:lnTo>
                  <a:pt x="5260975" y="0"/>
                </a:lnTo>
                <a:lnTo>
                  <a:pt x="5260975" y="3296937"/>
                </a:lnTo>
                <a:lnTo>
                  <a:pt x="5260975" y="3518571"/>
                </a:lnTo>
                <a:lnTo>
                  <a:pt x="5226504"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4" y="3748498"/>
                  <a:pt x="4977440" y="3752627"/>
                </a:cubicBezTo>
                <a:cubicBezTo>
                  <a:pt x="4964094" y="3761268"/>
                  <a:pt x="4949500" y="3768277"/>
                  <a:pt x="4935194" y="3775382"/>
                </a:cubicBezTo>
                <a:cubicBezTo>
                  <a:pt x="4922903" y="3781431"/>
                  <a:pt x="4909846" y="3785943"/>
                  <a:pt x="4897844" y="3792472"/>
                </a:cubicBezTo>
                <a:cubicBezTo>
                  <a:pt x="4888243" y="3797658"/>
                  <a:pt x="4879697" y="3804859"/>
                  <a:pt x="4870767" y="3811388"/>
                </a:cubicBezTo>
                <a:cubicBezTo>
                  <a:pt x="4862990" y="3817052"/>
                  <a:pt x="4854445" y="3821949"/>
                  <a:pt x="4847917"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2" y="4077254"/>
                  <a:pt x="4512727" y="4081479"/>
                  <a:pt x="4502550" y="4089832"/>
                </a:cubicBezTo>
                <a:cubicBezTo>
                  <a:pt x="4491987" y="4098473"/>
                  <a:pt x="4479986" y="4105290"/>
                  <a:pt x="4468944" y="4113356"/>
                </a:cubicBezTo>
                <a:cubicBezTo>
                  <a:pt x="4463087" y="4117676"/>
                  <a:pt x="4458286" y="4123341"/>
                  <a:pt x="4452623"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solidFill>
            <a:schemeClr val="tx1"/>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ítulo 1">
            <a:extLst>
              <a:ext uri="{FF2B5EF4-FFF2-40B4-BE49-F238E27FC236}">
                <a16:creationId xmlns:a16="http://schemas.microsoft.com/office/drawing/2014/main" id="{E2062FBF-DBBF-C954-91BC-B68179AA2663}"/>
              </a:ext>
            </a:extLst>
          </p:cNvPr>
          <p:cNvSpPr>
            <a:spLocks noGrp="1"/>
          </p:cNvSpPr>
          <p:nvPr>
            <p:ph type="title"/>
          </p:nvPr>
        </p:nvSpPr>
        <p:spPr>
          <a:xfrm>
            <a:off x="1287462" y="2037441"/>
            <a:ext cx="4391024" cy="707886"/>
          </a:xfrm>
        </p:spPr>
        <p:txBody>
          <a:bodyPr anchor="t">
            <a:normAutofit/>
          </a:bodyPr>
          <a:lstStyle/>
          <a:p>
            <a:r>
              <a:rPr lang="es-ES_tradnl" sz="3700" dirty="0">
                <a:solidFill>
                  <a:srgbClr val="ED7C31"/>
                </a:solidFill>
              </a:rPr>
              <a:t>Nota las relaciones:</a:t>
            </a:r>
          </a:p>
        </p:txBody>
      </p:sp>
      <p:sp>
        <p:nvSpPr>
          <p:cNvPr id="3" name="Marcador de contenido 2">
            <a:extLst>
              <a:ext uri="{FF2B5EF4-FFF2-40B4-BE49-F238E27FC236}">
                <a16:creationId xmlns:a16="http://schemas.microsoft.com/office/drawing/2014/main" id="{5C7FF77D-2F30-BE2E-41C0-4170DD05325B}"/>
              </a:ext>
            </a:extLst>
          </p:cNvPr>
          <p:cNvSpPr>
            <a:spLocks noGrp="1"/>
          </p:cNvSpPr>
          <p:nvPr>
            <p:ph idx="1"/>
          </p:nvPr>
        </p:nvSpPr>
        <p:spPr>
          <a:xfrm>
            <a:off x="1064871" y="2926799"/>
            <a:ext cx="4872942" cy="2617473"/>
          </a:xfrm>
        </p:spPr>
        <p:txBody>
          <a:bodyPr>
            <a:normAutofit fontScale="77500" lnSpcReduction="20000"/>
          </a:bodyPr>
          <a:lstStyle/>
          <a:p>
            <a:pPr>
              <a:lnSpc>
                <a:spcPct val="120000"/>
              </a:lnSpc>
            </a:pPr>
            <a:r>
              <a:rPr lang="es-ES_tradnl" sz="3000" dirty="0">
                <a:solidFill>
                  <a:schemeClr val="bg1"/>
                </a:solidFill>
              </a:rPr>
              <a:t>David: </a:t>
            </a:r>
            <a:r>
              <a:rPr lang="es-ES_tradnl" sz="3000" i="1" dirty="0">
                <a:solidFill>
                  <a:schemeClr val="bg1"/>
                </a:solidFill>
              </a:rPr>
              <a:t>tomado</a:t>
            </a:r>
            <a:r>
              <a:rPr lang="es-ES_tradnl" sz="3000" dirty="0">
                <a:solidFill>
                  <a:schemeClr val="bg1"/>
                </a:solidFill>
              </a:rPr>
              <a:t> [por Dios] de detrás del rebaño para ser </a:t>
            </a:r>
            <a:r>
              <a:rPr lang="es-ES_tradnl" sz="3000" i="1" dirty="0">
                <a:solidFill>
                  <a:schemeClr val="bg1"/>
                </a:solidFill>
              </a:rPr>
              <a:t>rey </a:t>
            </a:r>
            <a:r>
              <a:rPr lang="es-ES_tradnl" sz="3000" dirty="0">
                <a:solidFill>
                  <a:schemeClr val="bg1"/>
                </a:solidFill>
              </a:rPr>
              <a:t>sobre «mi pueblo Israel».</a:t>
            </a:r>
          </a:p>
          <a:p>
            <a:pPr>
              <a:lnSpc>
                <a:spcPct val="120000"/>
              </a:lnSpc>
            </a:pPr>
            <a:r>
              <a:rPr lang="es-ES_tradnl" sz="3000" dirty="0">
                <a:solidFill>
                  <a:schemeClr val="bg1"/>
                </a:solidFill>
              </a:rPr>
              <a:t>Amós: </a:t>
            </a:r>
            <a:r>
              <a:rPr lang="es-ES_tradnl" sz="3000" i="1" dirty="0">
                <a:solidFill>
                  <a:schemeClr val="bg1"/>
                </a:solidFill>
              </a:rPr>
              <a:t>tomado</a:t>
            </a:r>
            <a:r>
              <a:rPr lang="es-ES_tradnl" sz="3000" dirty="0">
                <a:solidFill>
                  <a:schemeClr val="bg1"/>
                </a:solidFill>
              </a:rPr>
              <a:t> [por Dios] de detrás del rebaño para ser </a:t>
            </a:r>
            <a:r>
              <a:rPr lang="es-ES_tradnl" sz="3000" i="1" dirty="0">
                <a:solidFill>
                  <a:schemeClr val="bg1"/>
                </a:solidFill>
              </a:rPr>
              <a:t>profeta</a:t>
            </a:r>
            <a:r>
              <a:rPr lang="es-ES_tradnl" sz="3000" dirty="0">
                <a:solidFill>
                  <a:schemeClr val="bg1"/>
                </a:solidFill>
              </a:rPr>
              <a:t> sobre «mi pueblo Israel».</a:t>
            </a:r>
          </a:p>
          <a:p>
            <a:pPr marL="0" indent="0">
              <a:lnSpc>
                <a:spcPct val="120000"/>
              </a:lnSpc>
              <a:buNone/>
            </a:pPr>
            <a:endParaRPr lang="es-ES_tradnl" sz="2000" dirty="0">
              <a:solidFill>
                <a:schemeClr val="bg1">
                  <a:alpha val="80000"/>
                </a:schemeClr>
              </a:solidFill>
            </a:endParaRPr>
          </a:p>
        </p:txBody>
      </p:sp>
      <p:sp>
        <p:nvSpPr>
          <p:cNvPr id="12" name="Freeform: Shape 11">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800240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D52869-89B1-24E0-83BB-EF7006DE02E9}"/>
            </a:ext>
          </a:extLst>
        </p:cNvPr>
        <p:cNvGrpSpPr/>
        <p:nvPr/>
      </p:nvGrpSpPr>
      <p:grpSpPr>
        <a:xfrm>
          <a:off x="0" y="0"/>
          <a:ext cx="0" cy="0"/>
          <a:chOff x="0" y="0"/>
          <a:chExt cx="0" cy="0"/>
        </a:xfrm>
      </p:grpSpPr>
      <p:sp>
        <p:nvSpPr>
          <p:cNvPr id="16"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Nubes y el sol de fondo&#10;&#10;Descripción generada automáticamente">
            <a:extLst>
              <a:ext uri="{FF2B5EF4-FFF2-40B4-BE49-F238E27FC236}">
                <a16:creationId xmlns:a16="http://schemas.microsoft.com/office/drawing/2014/main" id="{60D90682-B608-81AC-6EDE-22C62FB23AB1}"/>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F2E8ACF2-BE5C-C384-74DE-77D6523A76E7}"/>
              </a:ext>
            </a:extLst>
          </p:cNvPr>
          <p:cNvSpPr>
            <a:spLocks noGrp="1"/>
          </p:cNvSpPr>
          <p:nvPr>
            <p:ph type="title"/>
          </p:nvPr>
        </p:nvSpPr>
        <p:spPr>
          <a:xfrm>
            <a:off x="849775" y="1267950"/>
            <a:ext cx="5122762" cy="1325563"/>
          </a:xfrm>
        </p:spPr>
        <p:txBody>
          <a:bodyPr>
            <a:normAutofit fontScale="90000"/>
          </a:bodyPr>
          <a:lstStyle/>
          <a:p>
            <a:r>
              <a:rPr lang="es-ES_tradnl" dirty="0">
                <a:solidFill>
                  <a:srgbClr val="ED7C31"/>
                </a:solidFill>
              </a:rPr>
              <a:t>AMÓS EN EL CONCILIO DE DIVINO</a:t>
            </a:r>
          </a:p>
        </p:txBody>
      </p:sp>
      <p:sp>
        <p:nvSpPr>
          <p:cNvPr id="3" name="Marcador de contenido 2">
            <a:extLst>
              <a:ext uri="{FF2B5EF4-FFF2-40B4-BE49-F238E27FC236}">
                <a16:creationId xmlns:a16="http://schemas.microsoft.com/office/drawing/2014/main" id="{687EFBA3-933D-FB83-4825-2EEB7ACDC6BA}"/>
              </a:ext>
            </a:extLst>
          </p:cNvPr>
          <p:cNvSpPr>
            <a:spLocks noGrp="1"/>
          </p:cNvSpPr>
          <p:nvPr>
            <p:ph idx="1"/>
          </p:nvPr>
        </p:nvSpPr>
        <p:spPr>
          <a:xfrm>
            <a:off x="826626" y="2983093"/>
            <a:ext cx="10447116" cy="4351338"/>
          </a:xfrm>
        </p:spPr>
        <p:txBody>
          <a:bodyPr>
            <a:normAutofit/>
          </a:bodyPr>
          <a:lstStyle/>
          <a:p>
            <a:pPr marL="0" indent="0">
              <a:buNone/>
            </a:pPr>
            <a:r>
              <a:rPr lang="es-ES_tradnl" dirty="0">
                <a:solidFill>
                  <a:srgbClr val="FFFFFF"/>
                </a:solidFill>
              </a:rPr>
              <a:t>Dios siempre habla, «porque no hará nada el Señor Jehová sin revelar su secreto a sus siervos los profetas» (Amós 3: 7). Si no hay más profetas, no es porque Dios no habla, </a:t>
            </a:r>
            <a:r>
              <a:rPr lang="es-ES_tradnl" dirty="0">
                <a:solidFill>
                  <a:srgbClr val="ED7C31"/>
                </a:solidFill>
              </a:rPr>
              <a:t>es porque muchos no escuchan. </a:t>
            </a:r>
          </a:p>
        </p:txBody>
      </p:sp>
    </p:spTree>
    <p:extLst>
      <p:ext uri="{BB962C8B-B14F-4D97-AF65-F5344CB8AC3E}">
        <p14:creationId xmlns:p14="http://schemas.microsoft.com/office/powerpoint/2010/main" val="3671075129"/>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hq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4" name="Marcador de contenido 6">
            <a:extLst>
              <a:ext uri="{FF2B5EF4-FFF2-40B4-BE49-F238E27FC236}">
                <a16:creationId xmlns:a16="http://schemas.microsoft.com/office/drawing/2014/main" id="{B20E4D07-316C-FA11-37BF-DF00BC03A370}"/>
              </a:ext>
            </a:extLst>
          </p:cNvPr>
          <p:cNvSpPr>
            <a:spLocks noGrp="1"/>
          </p:cNvSpPr>
          <p:nvPr>
            <p:ph idx="1"/>
          </p:nvPr>
        </p:nvSpPr>
        <p:spPr>
          <a:xfrm>
            <a:off x="209135" y="1339617"/>
            <a:ext cx="4383413" cy="4351338"/>
          </a:xfrm>
        </p:spPr>
        <p:txBody>
          <a:bodyPr>
            <a:normAutofit/>
          </a:bodyPr>
          <a:lstStyle/>
          <a:p>
            <a:pPr marL="9525" indent="0" algn="ctr">
              <a:buNone/>
            </a:pPr>
            <a:r>
              <a:rPr lang="es-ES" dirty="0">
                <a:solidFill>
                  <a:schemeClr val="bg1"/>
                </a:solidFill>
                <a:effectLst/>
                <a:ea typeface="Times New Roman" panose="02020603050405020304" pitchFamily="18" charset="0"/>
              </a:rPr>
              <a:t>«Porque</a:t>
            </a:r>
            <a:r>
              <a:rPr lang="es-ES" spc="-10"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no</a:t>
            </a:r>
            <a:r>
              <a:rPr lang="es-ES" spc="-5"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hará</a:t>
            </a:r>
            <a:r>
              <a:rPr lang="es-ES" spc="-5" dirty="0">
                <a:solidFill>
                  <a:schemeClr val="bg1"/>
                </a:solidFill>
                <a:effectLst/>
                <a:ea typeface="Times New Roman" panose="02020603050405020304" pitchFamily="18" charset="0"/>
              </a:rPr>
              <a:t> </a:t>
            </a:r>
            <a:r>
              <a:rPr lang="es-ES" spc="-20" dirty="0">
                <a:solidFill>
                  <a:schemeClr val="bg1"/>
                </a:solidFill>
                <a:effectLst/>
                <a:ea typeface="Times New Roman" panose="02020603050405020304" pitchFamily="18" charset="0"/>
              </a:rPr>
              <a:t>nada</a:t>
            </a:r>
            <a:r>
              <a:rPr lang="es-DO" spc="-20" dirty="0">
                <a:solidFill>
                  <a:schemeClr val="bg1"/>
                </a:solidFill>
                <a:ea typeface="Times New Roman" panose="02020603050405020304" pitchFamily="18" charset="0"/>
              </a:rPr>
              <a:t> </a:t>
            </a:r>
            <a:r>
              <a:rPr lang="es-ES" dirty="0">
                <a:solidFill>
                  <a:schemeClr val="bg1"/>
                </a:solidFill>
                <a:effectLst/>
                <a:ea typeface="Times New Roman" panose="02020603050405020304" pitchFamily="18" charset="0"/>
              </a:rPr>
              <a:t>el</a:t>
            </a:r>
            <a:r>
              <a:rPr lang="es-ES" spc="-55"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Señor</a:t>
            </a:r>
            <a:r>
              <a:rPr lang="es-ES" spc="-55"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Jehová</a:t>
            </a:r>
            <a:r>
              <a:rPr lang="es-ES" spc="-55"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sin</a:t>
            </a:r>
            <a:r>
              <a:rPr lang="es-ES" spc="-55" dirty="0">
                <a:solidFill>
                  <a:schemeClr val="bg1"/>
                </a:solidFill>
                <a:effectLst/>
                <a:ea typeface="Times New Roman" panose="02020603050405020304" pitchFamily="18" charset="0"/>
              </a:rPr>
              <a:t> </a:t>
            </a:r>
            <a:r>
              <a:rPr lang="es-ES" dirty="0">
                <a:solidFill>
                  <a:schemeClr val="bg1"/>
                </a:solidFill>
                <a:effectLst/>
                <a:ea typeface="Times New Roman" panose="02020603050405020304" pitchFamily="18" charset="0"/>
              </a:rPr>
              <a:t>revelar su secreto a sus siervos</a:t>
            </a:r>
            <a:r>
              <a:rPr lang="es-DO" dirty="0">
                <a:solidFill>
                  <a:schemeClr val="bg1"/>
                </a:solidFill>
                <a:ea typeface="Times New Roman" panose="02020603050405020304" pitchFamily="18" charset="0"/>
              </a:rPr>
              <a:t> </a:t>
            </a:r>
            <a:r>
              <a:rPr lang="es-ES" dirty="0">
                <a:solidFill>
                  <a:schemeClr val="bg1"/>
                </a:solidFill>
                <a:effectLst/>
                <a:ea typeface="Times New Roman" panose="02020603050405020304" pitchFamily="18" charset="0"/>
              </a:rPr>
              <a:t>los </a:t>
            </a:r>
            <a:r>
              <a:rPr lang="es-ES" spc="-10" dirty="0">
                <a:solidFill>
                  <a:schemeClr val="bg1"/>
                </a:solidFill>
                <a:effectLst/>
                <a:ea typeface="Times New Roman" panose="02020603050405020304" pitchFamily="18" charset="0"/>
              </a:rPr>
              <a:t>profetas</a:t>
            </a:r>
            <a:r>
              <a:rPr lang="es-DO" spc="-10" dirty="0">
                <a:solidFill>
                  <a:schemeClr val="bg1"/>
                </a:solidFill>
                <a:ea typeface="Times New Roman" panose="02020603050405020304" pitchFamily="18" charset="0"/>
              </a:rPr>
              <a:t>»</a:t>
            </a:r>
          </a:p>
          <a:p>
            <a:pPr marL="9525" indent="0" algn="ctr">
              <a:buNone/>
            </a:pPr>
            <a:r>
              <a:rPr lang="es-ES" dirty="0">
                <a:solidFill>
                  <a:schemeClr val="bg1"/>
                </a:solidFill>
                <a:effectLst/>
                <a:ea typeface="Times New Roman" panose="02020603050405020304" pitchFamily="18" charset="0"/>
                <a:cs typeface="Times New Roman" panose="02020603050405020304" pitchFamily="18" charset="0"/>
              </a:rPr>
              <a:t>Amós 3: </a:t>
            </a:r>
            <a:r>
              <a:rPr lang="es-ES" spc="-25" dirty="0">
                <a:solidFill>
                  <a:schemeClr val="bg1"/>
                </a:solidFill>
                <a:effectLst/>
                <a:ea typeface="Times New Roman" panose="02020603050405020304" pitchFamily="18" charset="0"/>
                <a:cs typeface="Times New Roman" panose="02020603050405020304" pitchFamily="18" charset="0"/>
              </a:rPr>
              <a:t>7</a:t>
            </a:r>
            <a:r>
              <a:rPr lang="es-DO" dirty="0">
                <a:solidFill>
                  <a:schemeClr val="bg1"/>
                </a:solidFill>
                <a:effectLst/>
              </a:rPr>
              <a:t> </a:t>
            </a:r>
            <a:endParaRPr lang="en-US" dirty="0">
              <a:solidFill>
                <a:schemeClr val="bg1"/>
              </a:solidFill>
            </a:endParaRPr>
          </a:p>
        </p:txBody>
      </p:sp>
    </p:spTree>
    <p:extLst>
      <p:ext uri="{BB962C8B-B14F-4D97-AF65-F5344CB8AC3E}">
        <p14:creationId xmlns:p14="http://schemas.microsoft.com/office/powerpoint/2010/main" val="1097249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EFCE3D7-F2B2-C527-1B8A-69D4F9BF7B4B}"/>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magen 7" descr="Hombre parado en un campo&#10;&#10;Descripción generada automáticamente">
            <a:extLst>
              <a:ext uri="{FF2B5EF4-FFF2-40B4-BE49-F238E27FC236}">
                <a16:creationId xmlns:a16="http://schemas.microsoft.com/office/drawing/2014/main" id="{F3904BD8-C15F-E66C-298B-154220AF08D7}"/>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95057EF3-3E69-AB2E-2A65-594BC732B3DC}"/>
              </a:ext>
            </a:extLst>
          </p:cNvPr>
          <p:cNvSpPr>
            <a:spLocks noGrp="1"/>
          </p:cNvSpPr>
          <p:nvPr>
            <p:ph idx="1"/>
          </p:nvPr>
        </p:nvSpPr>
        <p:spPr>
          <a:xfrm>
            <a:off x="838200" y="1825625"/>
            <a:ext cx="10515600" cy="4351338"/>
          </a:xfrm>
        </p:spPr>
        <p:txBody>
          <a:bodyPr>
            <a:normAutofit/>
          </a:bodyPr>
          <a:lstStyle/>
          <a:p>
            <a:pPr marL="0" indent="0">
              <a:buNone/>
            </a:pPr>
            <a:r>
              <a:rPr lang="es-ES_tradnl" dirty="0">
                <a:solidFill>
                  <a:srgbClr val="ED7C31"/>
                </a:solidFill>
              </a:rPr>
              <a:t>Amós escuchó</a:t>
            </a:r>
            <a:r>
              <a:rPr lang="es-ES_tradnl" dirty="0">
                <a:solidFill>
                  <a:srgbClr val="FFFFFF"/>
                </a:solidFill>
              </a:rPr>
              <a:t>, y Dios le dio un privilegio especial. La palabra que se traduce como «secreto» (</a:t>
            </a:r>
            <a:r>
              <a:rPr lang="es-ES_tradnl" i="1" dirty="0" err="1">
                <a:solidFill>
                  <a:srgbClr val="FFFFFF"/>
                </a:solidFill>
              </a:rPr>
              <a:t>sod</a:t>
            </a:r>
            <a:r>
              <a:rPr lang="es-ES_tradnl" dirty="0">
                <a:solidFill>
                  <a:srgbClr val="FFFFFF"/>
                </a:solidFill>
              </a:rPr>
              <a:t>) en Amós 3: 7 también se usa para hablar del concilio divino, su consejo íntimo y celestial (Job 15: 8; Sal. 89: 7; </a:t>
            </a:r>
            <a:r>
              <a:rPr lang="es-ES_tradnl" dirty="0" err="1">
                <a:solidFill>
                  <a:srgbClr val="FFFFFF"/>
                </a:solidFill>
              </a:rPr>
              <a:t>Jer</a:t>
            </a:r>
            <a:r>
              <a:rPr lang="es-ES_tradnl" dirty="0">
                <a:solidFill>
                  <a:srgbClr val="FFFFFF"/>
                </a:solidFill>
              </a:rPr>
              <a:t>. 23: 22). El profeta Jeremías preguntó: «¿Quién ha estado en el consejo secreto de Jehová y ha percibido y oído su palabra?» (</a:t>
            </a:r>
            <a:r>
              <a:rPr lang="es-ES_tradnl" dirty="0" err="1">
                <a:solidFill>
                  <a:srgbClr val="FFFFFF"/>
                </a:solidFill>
              </a:rPr>
              <a:t>Jer</a:t>
            </a:r>
            <a:r>
              <a:rPr lang="es-ES_tradnl" dirty="0">
                <a:solidFill>
                  <a:srgbClr val="FFFFFF"/>
                </a:solidFill>
              </a:rPr>
              <a:t>. 23: 18). </a:t>
            </a:r>
          </a:p>
        </p:txBody>
      </p:sp>
    </p:spTree>
    <p:extLst>
      <p:ext uri="{BB962C8B-B14F-4D97-AF65-F5344CB8AC3E}">
        <p14:creationId xmlns:p14="http://schemas.microsoft.com/office/powerpoint/2010/main" val="2543639176"/>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5E45A2-41F0-CF4D-02D0-290619F1617D}"/>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hombre encima de una montaña&#10;&#10;Descripción generada automáticamente con confianza baja">
            <a:extLst>
              <a:ext uri="{FF2B5EF4-FFF2-40B4-BE49-F238E27FC236}">
                <a16:creationId xmlns:a16="http://schemas.microsoft.com/office/drawing/2014/main" id="{18CA916A-A680-4D12-2680-E2D3CAD8295B}"/>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37F176E8-C865-AF3C-7707-F67D3DF6350B}"/>
              </a:ext>
            </a:extLst>
          </p:cNvPr>
          <p:cNvSpPr>
            <a:spLocks noGrp="1"/>
          </p:cNvSpPr>
          <p:nvPr>
            <p:ph idx="1"/>
          </p:nvPr>
        </p:nvSpPr>
        <p:spPr>
          <a:xfrm>
            <a:off x="838200" y="1825625"/>
            <a:ext cx="10515600" cy="4351338"/>
          </a:xfrm>
        </p:spPr>
        <p:txBody>
          <a:bodyPr>
            <a:normAutofit/>
          </a:bodyPr>
          <a:lstStyle/>
          <a:p>
            <a:pPr marL="0" indent="0">
              <a:buNone/>
            </a:pPr>
            <a:r>
              <a:rPr lang="es-ES_tradnl">
                <a:solidFill>
                  <a:srgbClr val="FFFFFF"/>
                </a:solidFill>
              </a:rPr>
              <a:t>Isaías 6 muestra al profeta en el concilio celestial oyendo la voz de seres santos: «¿Quién irá por nosotros?» (Isa. 6: 8). Amós 3: 7 es parte del mismo concepto. Este versículo sugiere que el profeta fue parte del concilio celestial, que Dios le reveló su «secreto», es decir, lo que estaba pasando en el concilio. </a:t>
            </a:r>
          </a:p>
        </p:txBody>
      </p:sp>
    </p:spTree>
    <p:extLst>
      <p:ext uri="{BB962C8B-B14F-4D97-AF65-F5344CB8AC3E}">
        <p14:creationId xmlns:p14="http://schemas.microsoft.com/office/powerpoint/2010/main" val="2708421408"/>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3E1655-8C42-86CD-3963-3FAF9992EAEE}"/>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Sol brillando entre las nubes&#10;&#10;Descripción generada automáticamente">
            <a:extLst>
              <a:ext uri="{FF2B5EF4-FFF2-40B4-BE49-F238E27FC236}">
                <a16:creationId xmlns:a16="http://schemas.microsoft.com/office/drawing/2014/main" id="{BA1CA067-A077-A0E7-9F72-BC955AC98655}"/>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12BCCDE8-C7D4-EDFC-8E95-71C439880A34}"/>
              </a:ext>
            </a:extLst>
          </p:cNvPr>
          <p:cNvSpPr>
            <a:spLocks noGrp="1"/>
          </p:cNvSpPr>
          <p:nvPr>
            <p:ph idx="1"/>
          </p:nvPr>
        </p:nvSpPr>
        <p:spPr>
          <a:xfrm>
            <a:off x="6565187" y="3142600"/>
            <a:ext cx="5524072" cy="3171423"/>
          </a:xfrm>
        </p:spPr>
        <p:txBody>
          <a:bodyPr>
            <a:normAutofit/>
          </a:bodyPr>
          <a:lstStyle/>
          <a:p>
            <a:pPr marL="0" indent="0">
              <a:buNone/>
            </a:pPr>
            <a:r>
              <a:rPr lang="es-ES_tradnl" dirty="0">
                <a:solidFill>
                  <a:srgbClr val="FFFFFF"/>
                </a:solidFill>
              </a:rPr>
              <a:t>El Salmo 82 muestra una escena en el concilio divino donde Dios reclamaba a los seres malignos que están detrás de los poderosos de la tierra: </a:t>
            </a:r>
            <a:r>
              <a:rPr lang="es-ES_tradnl" dirty="0">
                <a:solidFill>
                  <a:srgbClr val="ED7C31"/>
                </a:solidFill>
              </a:rPr>
              <a:t>«¿Hasta cuándo juzgarán injustamente y entre los impíos harán distinción de personas?»</a:t>
            </a:r>
            <a:r>
              <a:rPr lang="es-ES_tradnl" dirty="0">
                <a:solidFill>
                  <a:srgbClr val="FFFFFF"/>
                </a:solidFill>
              </a:rPr>
              <a:t> (Sal. 82: 1, 2). </a:t>
            </a:r>
          </a:p>
        </p:txBody>
      </p:sp>
    </p:spTree>
    <p:extLst>
      <p:ext uri="{BB962C8B-B14F-4D97-AF65-F5344CB8AC3E}">
        <p14:creationId xmlns:p14="http://schemas.microsoft.com/office/powerpoint/2010/main" val="11550067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E01539-F8E2-A339-E228-10911CA100EE}"/>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Imagen 7" descr="Imagen que contiene exterior, calle, parado, banqueta&#10;&#10;Descripción generada automáticamente">
            <a:extLst>
              <a:ext uri="{FF2B5EF4-FFF2-40B4-BE49-F238E27FC236}">
                <a16:creationId xmlns:a16="http://schemas.microsoft.com/office/drawing/2014/main" id="{7B5A9090-F530-B942-E153-9B0CBB0A9700}"/>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EFA1AF79-8E2C-E833-A31D-3C9A7D82E3F1}"/>
              </a:ext>
            </a:extLst>
          </p:cNvPr>
          <p:cNvSpPr>
            <a:spLocks noGrp="1"/>
          </p:cNvSpPr>
          <p:nvPr>
            <p:ph idx="1"/>
          </p:nvPr>
        </p:nvSpPr>
        <p:spPr>
          <a:xfrm>
            <a:off x="6308203" y="934374"/>
            <a:ext cx="5265516" cy="4351338"/>
          </a:xfrm>
        </p:spPr>
        <p:txBody>
          <a:bodyPr>
            <a:normAutofit/>
          </a:bodyPr>
          <a:lstStyle/>
          <a:p>
            <a:pPr marL="0" indent="0">
              <a:buNone/>
            </a:pPr>
            <a:r>
              <a:rPr lang="es-ES_tradnl" dirty="0">
                <a:solidFill>
                  <a:srgbClr val="FFFFFF"/>
                </a:solidFill>
              </a:rPr>
              <a:t>Luego les ordena: «Rescaten al necesitado y al huérfano; hagan justicia al pobre y al indigente. Libren al necesitado y al menesteroso; líbrenlo de la mano de los impíos» (Sal. 82: 2-4, RVA2015). </a:t>
            </a:r>
            <a:r>
              <a:rPr lang="es-ES_tradnl" dirty="0">
                <a:solidFill>
                  <a:srgbClr val="ED7C31"/>
                </a:solidFill>
              </a:rPr>
              <a:t>La opresión de los desvalidos, las injusticias al pobre y las necesidades de los débiles son discutidas en el concilio celestial. </a:t>
            </a:r>
          </a:p>
          <a:p>
            <a:pPr marL="0" indent="0">
              <a:buNone/>
            </a:pPr>
            <a:endParaRPr lang="es-ES_tradnl" dirty="0">
              <a:solidFill>
                <a:srgbClr val="FFFFFF"/>
              </a:solidFill>
            </a:endParaRPr>
          </a:p>
          <a:p>
            <a:pPr marL="0" indent="0">
              <a:buNone/>
            </a:pPr>
            <a:endParaRPr lang="es-ES_tradnl" dirty="0">
              <a:solidFill>
                <a:srgbClr val="FFFFFF"/>
              </a:solidFill>
            </a:endParaRPr>
          </a:p>
        </p:txBody>
      </p:sp>
    </p:spTree>
    <p:extLst>
      <p:ext uri="{BB962C8B-B14F-4D97-AF65-F5344CB8AC3E}">
        <p14:creationId xmlns:p14="http://schemas.microsoft.com/office/powerpoint/2010/main" val="3238878164"/>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E9AE8-7B94-5A1C-AFEA-CDEE82EEE906}"/>
            </a:ext>
          </a:extLst>
        </p:cNvPr>
        <p:cNvGrpSpPr/>
        <p:nvPr/>
      </p:nvGrpSpPr>
      <p:grpSpPr>
        <a:xfrm>
          <a:off x="0" y="0"/>
          <a:ext cx="0" cy="0"/>
          <a:chOff x="0" y="0"/>
          <a:chExt cx="0" cy="0"/>
        </a:xfrm>
      </p:grpSpPr>
      <p:pic>
        <p:nvPicPr>
          <p:cNvPr id="5" name="Imagen 4" descr="Un hombre con una camisa de cuadros&#10;&#10;Descripción generada automáticamente">
            <a:extLst>
              <a:ext uri="{FF2B5EF4-FFF2-40B4-BE49-F238E27FC236}">
                <a16:creationId xmlns:a16="http://schemas.microsoft.com/office/drawing/2014/main" id="{D359940A-ECD1-7B41-5DE1-47B14742904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Marcador de contenido 2">
            <a:extLst>
              <a:ext uri="{FF2B5EF4-FFF2-40B4-BE49-F238E27FC236}">
                <a16:creationId xmlns:a16="http://schemas.microsoft.com/office/drawing/2014/main" id="{4D4131F8-E0C5-66C6-A8A2-B9CE4984B5D1}"/>
              </a:ext>
            </a:extLst>
          </p:cNvPr>
          <p:cNvSpPr>
            <a:spLocks noGrp="1"/>
          </p:cNvSpPr>
          <p:nvPr>
            <p:ph idx="1"/>
          </p:nvPr>
        </p:nvSpPr>
        <p:spPr>
          <a:xfrm>
            <a:off x="710879" y="1316339"/>
            <a:ext cx="4787096" cy="4351338"/>
          </a:xfrm>
        </p:spPr>
        <p:txBody>
          <a:bodyPr/>
          <a:lstStyle/>
          <a:p>
            <a:pPr marL="0" indent="0">
              <a:buNone/>
            </a:pPr>
            <a:r>
              <a:rPr lang="es-ES_tradnl" dirty="0"/>
              <a:t>Como Dios se identifica con el clamor de los oprimidos, cuando nos hacemos sensibles a las necesidades de ellos, </a:t>
            </a:r>
            <a:r>
              <a:rPr lang="es-ES_tradnl" b="1" dirty="0">
                <a:solidFill>
                  <a:srgbClr val="ED7C31"/>
                </a:solidFill>
              </a:rPr>
              <a:t>al mismo tiempo nos hacemos sensibles a la voz de Dios. </a:t>
            </a:r>
          </a:p>
        </p:txBody>
      </p:sp>
    </p:spTree>
    <p:extLst>
      <p:ext uri="{BB962C8B-B14F-4D97-AF65-F5344CB8AC3E}">
        <p14:creationId xmlns:p14="http://schemas.microsoft.com/office/powerpoint/2010/main" val="37584981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1B2027D-A199-1BA4-58BC-C5B997D3A53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 par de personas en una montaña&#10;&#10;Descripción generada automáticamente con confianza media">
            <a:extLst>
              <a:ext uri="{FF2B5EF4-FFF2-40B4-BE49-F238E27FC236}">
                <a16:creationId xmlns:a16="http://schemas.microsoft.com/office/drawing/2014/main" id="{398E9E32-8FD1-BFDF-B4B0-888498205660}"/>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0" y="0"/>
            <a:ext cx="12192001" cy="6857990"/>
          </a:xfrm>
          <a:prstGeom prst="rect">
            <a:avLst/>
          </a:prstGeom>
        </p:spPr>
      </p:pic>
      <p:sp>
        <p:nvSpPr>
          <p:cNvPr id="3" name="Marcador de contenido 2">
            <a:extLst>
              <a:ext uri="{FF2B5EF4-FFF2-40B4-BE49-F238E27FC236}">
                <a16:creationId xmlns:a16="http://schemas.microsoft.com/office/drawing/2014/main" id="{5A635175-6399-51F0-FC8B-8A31390AED64}"/>
              </a:ext>
            </a:extLst>
          </p:cNvPr>
          <p:cNvSpPr>
            <a:spLocks noGrp="1"/>
          </p:cNvSpPr>
          <p:nvPr>
            <p:ph idx="1"/>
          </p:nvPr>
        </p:nvSpPr>
        <p:spPr>
          <a:xfrm>
            <a:off x="6519460" y="2415995"/>
            <a:ext cx="5538976" cy="4036175"/>
          </a:xfrm>
        </p:spPr>
        <p:txBody>
          <a:bodyPr>
            <a:normAutofit/>
          </a:bodyPr>
          <a:lstStyle/>
          <a:p>
            <a:pPr marL="0" indent="0">
              <a:buNone/>
            </a:pPr>
            <a:r>
              <a:rPr lang="es-ES_tradnl" sz="2400" dirty="0">
                <a:solidFill>
                  <a:srgbClr val="FFFFFF"/>
                </a:solidFill>
              </a:rPr>
              <a:t>Cuando Amós «no endureció su corazón» a las necesidades de los pobres, cuando oyó y se identificó con el clamor de ellos, al mismo tiempo su oído se abrió al mundo espiritual. Y de ser un empresario poderoso y un hacendado rico, </a:t>
            </a:r>
            <a:r>
              <a:rPr lang="es-ES_tradnl" sz="2400" b="1" dirty="0">
                <a:solidFill>
                  <a:srgbClr val="ED7C31"/>
                </a:solidFill>
              </a:rPr>
              <a:t>pasó a ser un invitado en el concilio del cielo y un representante en la tierra de Jehová de los ejércitos.</a:t>
            </a:r>
          </a:p>
        </p:txBody>
      </p:sp>
    </p:spTree>
    <p:extLst>
      <p:ext uri="{BB962C8B-B14F-4D97-AF65-F5344CB8AC3E}">
        <p14:creationId xmlns:p14="http://schemas.microsoft.com/office/powerpoint/2010/main" val="25035996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6F65377-112D-737F-B6EF-B7DB9DE0B6AE}"/>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Dibujo de una persona&#10;&#10;Descripción generada automáticamente con confianza baja">
            <a:extLst>
              <a:ext uri="{FF2B5EF4-FFF2-40B4-BE49-F238E27FC236}">
                <a16:creationId xmlns:a16="http://schemas.microsoft.com/office/drawing/2014/main" id="{9ECEC681-BE50-2640-E516-4FB6D9FFE75F}"/>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2" name="Título 1">
            <a:extLst>
              <a:ext uri="{FF2B5EF4-FFF2-40B4-BE49-F238E27FC236}">
                <a16:creationId xmlns:a16="http://schemas.microsoft.com/office/drawing/2014/main" id="{0831D6B6-5FD8-C35C-3CBE-ED3CE8670F23}"/>
              </a:ext>
            </a:extLst>
          </p:cNvPr>
          <p:cNvSpPr>
            <a:spLocks noGrp="1"/>
          </p:cNvSpPr>
          <p:nvPr>
            <p:ph type="title"/>
          </p:nvPr>
        </p:nvSpPr>
        <p:spPr>
          <a:xfrm>
            <a:off x="1198181" y="728906"/>
            <a:ext cx="9792471" cy="2057037"/>
          </a:xfrm>
        </p:spPr>
        <p:txBody>
          <a:bodyPr>
            <a:normAutofit/>
          </a:bodyPr>
          <a:lstStyle/>
          <a:p>
            <a:r>
              <a:rPr lang="es-ES_tradnl" b="1" dirty="0">
                <a:solidFill>
                  <a:srgbClr val="ED7C31"/>
                </a:solidFill>
              </a:rPr>
              <a:t>Reflexiona</a:t>
            </a:r>
          </a:p>
        </p:txBody>
      </p:sp>
      <p:sp>
        <p:nvSpPr>
          <p:cNvPr id="3" name="Marcador de contenido 2">
            <a:extLst>
              <a:ext uri="{FF2B5EF4-FFF2-40B4-BE49-F238E27FC236}">
                <a16:creationId xmlns:a16="http://schemas.microsoft.com/office/drawing/2014/main" id="{9D042025-3F09-8A72-7960-1ACA05E52503}"/>
              </a:ext>
            </a:extLst>
          </p:cNvPr>
          <p:cNvSpPr>
            <a:spLocks noGrp="1"/>
          </p:cNvSpPr>
          <p:nvPr>
            <p:ph idx="1"/>
          </p:nvPr>
        </p:nvSpPr>
        <p:spPr>
          <a:xfrm>
            <a:off x="1198180" y="2245489"/>
            <a:ext cx="5336183" cy="3883599"/>
          </a:xfrm>
        </p:spPr>
        <p:txBody>
          <a:bodyPr>
            <a:normAutofit/>
          </a:bodyPr>
          <a:lstStyle/>
          <a:p>
            <a:pPr marL="0" indent="0">
              <a:buNone/>
            </a:pPr>
            <a:r>
              <a:rPr lang="es-ES_tradnl" sz="2400" dirty="0">
                <a:solidFill>
                  <a:srgbClr val="FFFFFF"/>
                </a:solidFill>
              </a:rPr>
              <a:t>Jesús dijo: «De cierto os digo que en cuanto lo hicisteis a uno de estos mis hermanos más pequeños, a mí lo hicisteis» (Mat. 25: 40, RV95). De acuerdo con esta declaración, </a:t>
            </a:r>
            <a:r>
              <a:rPr lang="es-ES_tradnl" sz="2400" b="1" dirty="0">
                <a:solidFill>
                  <a:srgbClr val="ED7C31"/>
                </a:solidFill>
              </a:rPr>
              <a:t>¿qué implicaciones tiene ser indiferentes y negar nuestra ayuda a los más necesitados?</a:t>
            </a:r>
          </a:p>
          <a:p>
            <a:pPr marL="0" indent="0">
              <a:buNone/>
            </a:pPr>
            <a:endParaRPr lang="es-ES_tradnl" sz="2400" dirty="0">
              <a:solidFill>
                <a:srgbClr val="FFFFFF"/>
              </a:solidFill>
            </a:endParaRPr>
          </a:p>
        </p:txBody>
      </p:sp>
    </p:spTree>
    <p:extLst>
      <p:ext uri="{BB962C8B-B14F-4D97-AF65-F5344CB8AC3E}">
        <p14:creationId xmlns:p14="http://schemas.microsoft.com/office/powerpoint/2010/main" val="2531748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5857" y="1808557"/>
            <a:ext cx="54229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500" normalizeH="0" baseline="0" noProof="0" dirty="0">
                <a:ln>
                  <a:noFill/>
                </a:ln>
                <a:effectLst/>
                <a:uLnTx/>
                <a:uFillTx/>
                <a:latin typeface="Trebuchet MS" panose="020B0703020202090204" pitchFamily="34" charset="0"/>
                <a:ea typeface="Karla" charset="0"/>
                <a:cs typeface="Arial" panose="020B0604020202020204" pitchFamily="34" charset="0"/>
              </a:rPr>
              <a:t>GRACIAS</a:t>
            </a:r>
          </a:p>
        </p:txBody>
      </p:sp>
      <p:sp>
        <p:nvSpPr>
          <p:cNvPr id="5" name="Rectángulo 4">
            <a:extLst>
              <a:ext uri="{FF2B5EF4-FFF2-40B4-BE49-F238E27FC236}">
                <a16:creationId xmlns:a16="http://schemas.microsoft.com/office/drawing/2014/main" id="{E68B03D9-3930-3743-8003-A340505D7387}"/>
              </a:ext>
            </a:extLst>
          </p:cNvPr>
          <p:cNvSpPr/>
          <p:nvPr/>
        </p:nvSpPr>
        <p:spPr>
          <a:xfrm>
            <a:off x="3235456" y="6550223"/>
            <a:ext cx="6483896" cy="307777"/>
          </a:xfrm>
          <a:prstGeom prst="rect">
            <a:avLst/>
          </a:prstGeom>
        </p:spPr>
        <p:txBody>
          <a:bodyPr wrap="square">
            <a:spAutoFit/>
          </a:bodyPr>
          <a:lstStyle/>
          <a:p>
            <a:pPr lvl="0">
              <a:defRPr/>
            </a:pPr>
            <a:r>
              <a:rPr lang="es-DO" sz="1400" dirty="0">
                <a:solidFill>
                  <a:srgbClr val="262626"/>
                </a:solidFill>
                <a:latin typeface="Times" pitchFamily="2" charset="0"/>
              </a:rPr>
              <a:t>Imágenes: © Freepik, Pexels, Shutterstock, Freebibleimages.org, The Temple Institute</a:t>
            </a:r>
          </a:p>
        </p:txBody>
      </p:sp>
      <p:pic>
        <p:nvPicPr>
          <p:cNvPr id="4" name="Imagen 3">
            <a:extLst>
              <a:ext uri="{FF2B5EF4-FFF2-40B4-BE49-F238E27FC236}">
                <a16:creationId xmlns:a16="http://schemas.microsoft.com/office/drawing/2014/main" id="{C37737D3-E1FA-724D-B752-BD9F7D2007F8}"/>
              </a:ext>
            </a:extLst>
          </p:cNvPr>
          <p:cNvPicPr>
            <a:picLocks noChangeAspect="1"/>
          </p:cNvPicPr>
          <p:nvPr/>
        </p:nvPicPr>
        <p:blipFill>
          <a:blip r:embed="rId2"/>
          <a:stretch>
            <a:fillRect/>
          </a:stretch>
        </p:blipFill>
        <p:spPr>
          <a:xfrm>
            <a:off x="3384550" y="2516443"/>
            <a:ext cx="5422900" cy="3699521"/>
          </a:xfrm>
          <a:prstGeom prst="rect">
            <a:avLst/>
          </a:prstGeom>
        </p:spPr>
      </p:pic>
    </p:spTree>
    <p:extLst>
      <p:ext uri="{BB962C8B-B14F-4D97-AF65-F5344CB8AC3E}">
        <p14:creationId xmlns:p14="http://schemas.microsoft.com/office/powerpoint/2010/main" val="856397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 name="Título 1">
            <a:extLst>
              <a:ext uri="{FF2B5EF4-FFF2-40B4-BE49-F238E27FC236}">
                <a16:creationId xmlns:a16="http://schemas.microsoft.com/office/drawing/2014/main" id="{AAE91AC8-DD34-45E3-FA56-FABAC653A4E9}"/>
              </a:ext>
            </a:extLst>
          </p:cNvPr>
          <p:cNvSpPr>
            <a:spLocks noGrp="1"/>
          </p:cNvSpPr>
          <p:nvPr>
            <p:ph type="title"/>
          </p:nvPr>
        </p:nvSpPr>
        <p:spPr>
          <a:xfrm>
            <a:off x="546546" y="669925"/>
            <a:ext cx="4650862" cy="4812755"/>
          </a:xfrm>
        </p:spPr>
        <p:txBody>
          <a:bodyPr anchor="b">
            <a:normAutofit/>
          </a:bodyPr>
          <a:lstStyle/>
          <a:p>
            <a:pPr algn="r"/>
            <a:r>
              <a:rPr lang="es-ES_tradnl" sz="7200">
                <a:solidFill>
                  <a:schemeClr val="bg1"/>
                </a:solidFill>
              </a:rPr>
              <a:t>LOS PECADOS DE ISRAEL</a:t>
            </a:r>
          </a:p>
        </p:txBody>
      </p:sp>
      <p:cxnSp>
        <p:nvCxnSpPr>
          <p:cNvPr id="10" name="Straight Connector 9">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26206" y="5597879"/>
            <a:ext cx="510200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F5F74064-EC20-BC08-3D44-A97444CFA9EE}"/>
              </a:ext>
            </a:extLst>
          </p:cNvPr>
          <p:cNvSpPr>
            <a:spLocks noGrp="1"/>
          </p:cNvSpPr>
          <p:nvPr>
            <p:ph idx="1"/>
          </p:nvPr>
        </p:nvSpPr>
        <p:spPr>
          <a:xfrm>
            <a:off x="5648552" y="423083"/>
            <a:ext cx="6228374" cy="5827588"/>
          </a:xfrm>
        </p:spPr>
        <p:txBody>
          <a:bodyPr anchor="ctr">
            <a:normAutofit/>
          </a:bodyPr>
          <a:lstStyle/>
          <a:p>
            <a:pPr marL="457200" indent="-457200">
              <a:buFont typeface="+mj-lt"/>
              <a:buAutoNum type="arabicPeriod"/>
            </a:pPr>
            <a:r>
              <a:rPr lang="es-ES_tradnl" sz="2400" dirty="0">
                <a:solidFill>
                  <a:schemeClr val="bg1"/>
                </a:solidFill>
              </a:rPr>
              <a:t>De los datos que encabezan su libro sabemos que Amós vivió a mediados del siglo VIII a. C. </a:t>
            </a:r>
          </a:p>
          <a:p>
            <a:pPr marL="457200" indent="-457200">
              <a:buFont typeface="+mj-lt"/>
              <a:buAutoNum type="arabicPeriod"/>
            </a:pPr>
            <a:r>
              <a:rPr lang="es-ES_tradnl" sz="2400" dirty="0">
                <a:solidFill>
                  <a:schemeClr val="bg1"/>
                </a:solidFill>
              </a:rPr>
              <a:t>En ese tiempo el reino estaba dividido. </a:t>
            </a:r>
          </a:p>
          <a:p>
            <a:pPr marL="457200" indent="-457200">
              <a:buFont typeface="+mj-lt"/>
              <a:buAutoNum type="arabicPeriod"/>
            </a:pPr>
            <a:r>
              <a:rPr lang="es-ES_tradnl" sz="2400" dirty="0">
                <a:solidFill>
                  <a:schemeClr val="bg1"/>
                </a:solidFill>
              </a:rPr>
              <a:t>El reino del sur, Judá, estaba gobernado por los descendientes de David; </a:t>
            </a:r>
          </a:p>
          <a:p>
            <a:pPr marL="457200" indent="-457200">
              <a:buFont typeface="+mj-lt"/>
              <a:buAutoNum type="arabicPeriod"/>
            </a:pPr>
            <a:r>
              <a:rPr lang="es-ES_tradnl" sz="2400" dirty="0">
                <a:solidFill>
                  <a:schemeClr val="bg1"/>
                </a:solidFill>
              </a:rPr>
              <a:t>y el reino del Norte, Israel, por los rebeldes. </a:t>
            </a:r>
          </a:p>
          <a:p>
            <a:pPr marL="457200" indent="-457200">
              <a:buFont typeface="+mj-lt"/>
              <a:buAutoNum type="arabicPeriod"/>
            </a:pPr>
            <a:r>
              <a:rPr lang="es-ES_tradnl" sz="2400" dirty="0">
                <a:solidFill>
                  <a:schemeClr val="bg1"/>
                </a:solidFill>
              </a:rPr>
              <a:t>Entre los centros religiosos de Israel estaba el falso santuario de </a:t>
            </a:r>
            <a:r>
              <a:rPr lang="es-ES_tradnl" sz="2400" dirty="0" err="1">
                <a:solidFill>
                  <a:schemeClr val="bg1"/>
                </a:solidFill>
              </a:rPr>
              <a:t>Bet</a:t>
            </a:r>
            <a:r>
              <a:rPr lang="es-ES_tradnl" sz="2400" dirty="0">
                <a:solidFill>
                  <a:schemeClr val="bg1"/>
                </a:solidFill>
              </a:rPr>
              <a:t>-el (1 Rey. 12: 31-33) al que el profeta Amós denunció (Amós 3: 14; 4: 4; 5: 5, 6; 7; 10). </a:t>
            </a:r>
          </a:p>
        </p:txBody>
      </p:sp>
      <p:sp>
        <p:nvSpPr>
          <p:cNvPr id="12" name="Rectangle 11">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3384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25FDAB7-4F3F-711A-91A1-AC994BC895BD}"/>
            </a:ext>
          </a:extLst>
        </p:cNvPr>
        <p:cNvGrpSpPr/>
        <p:nvPr/>
      </p:nvGrpSpPr>
      <p:grpSpPr>
        <a:xfrm>
          <a:off x="0" y="0"/>
          <a:ext cx="0" cy="0"/>
          <a:chOff x="0" y="0"/>
          <a:chExt cx="0" cy="0"/>
        </a:xfrm>
      </p:grpSpPr>
      <p:sp useBgFill="1">
        <p:nvSpPr>
          <p:cNvPr id="18" name="Rectangle 9">
            <a:extLst>
              <a:ext uri="{FF2B5EF4-FFF2-40B4-BE49-F238E27FC236}">
                <a16:creationId xmlns:a16="http://schemas.microsoft.com/office/drawing/2014/main" id="{C3D6EC93-F369-413E-AA67-5D4104161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2E8A06E-B008-3D3D-037F-54CAD01188FF}"/>
              </a:ext>
            </a:extLst>
          </p:cNvPr>
          <p:cNvSpPr>
            <a:spLocks noGrp="1"/>
          </p:cNvSpPr>
          <p:nvPr>
            <p:ph idx="1"/>
          </p:nvPr>
        </p:nvSpPr>
        <p:spPr>
          <a:xfrm>
            <a:off x="233390" y="300251"/>
            <a:ext cx="5301465" cy="6264936"/>
          </a:xfrm>
        </p:spPr>
        <p:txBody>
          <a:bodyPr>
            <a:normAutofit/>
          </a:bodyPr>
          <a:lstStyle/>
          <a:p>
            <a:pPr marL="0" indent="0">
              <a:buNone/>
            </a:pPr>
            <a:r>
              <a:rPr lang="es-ES_tradnl" sz="2400" dirty="0">
                <a:solidFill>
                  <a:schemeClr val="bg1"/>
                </a:solidFill>
              </a:rPr>
              <a:t>El pueblo:</a:t>
            </a:r>
          </a:p>
          <a:p>
            <a:r>
              <a:rPr lang="es-ES_tradnl" sz="2400" dirty="0">
                <a:solidFill>
                  <a:schemeClr val="bg1"/>
                </a:solidFill>
              </a:rPr>
              <a:t>pagaba diezmos, </a:t>
            </a:r>
          </a:p>
          <a:p>
            <a:r>
              <a:rPr lang="es-ES_tradnl" sz="2400" dirty="0">
                <a:solidFill>
                  <a:schemeClr val="bg1"/>
                </a:solidFill>
              </a:rPr>
              <a:t>ofrecía sacrificios (Amós 4: 4), </a:t>
            </a:r>
          </a:p>
          <a:p>
            <a:r>
              <a:rPr lang="es-ES_tradnl" sz="2400" dirty="0">
                <a:solidFill>
                  <a:schemeClr val="bg1"/>
                </a:solidFill>
              </a:rPr>
              <a:t>quemaba pan sin levadura, </a:t>
            </a:r>
          </a:p>
          <a:p>
            <a:r>
              <a:rPr lang="es-ES_tradnl" sz="2400" dirty="0">
                <a:solidFill>
                  <a:schemeClr val="bg1"/>
                </a:solidFill>
              </a:rPr>
              <a:t>realizaban ceremonias de gratitud, </a:t>
            </a:r>
          </a:p>
          <a:p>
            <a:r>
              <a:rPr lang="es-ES_tradnl" sz="2400" dirty="0">
                <a:solidFill>
                  <a:schemeClr val="bg1"/>
                </a:solidFill>
              </a:rPr>
              <a:t>daban ofrendas voluntarias (Amós 4: 5), </a:t>
            </a:r>
          </a:p>
          <a:p>
            <a:r>
              <a:rPr lang="es-ES_tradnl" sz="2400" dirty="0">
                <a:solidFill>
                  <a:schemeClr val="bg1"/>
                </a:solidFill>
              </a:rPr>
              <a:t>celebraba fiestas religiosas, </a:t>
            </a:r>
          </a:p>
          <a:p>
            <a:r>
              <a:rPr lang="es-ES_tradnl" sz="2400" dirty="0">
                <a:solidFill>
                  <a:schemeClr val="bg1"/>
                </a:solidFill>
              </a:rPr>
              <a:t>elevaba cantos y salmos y </a:t>
            </a:r>
          </a:p>
          <a:p>
            <a:r>
              <a:rPr lang="es-ES_tradnl" sz="2400" dirty="0">
                <a:solidFill>
                  <a:schemeClr val="bg1"/>
                </a:solidFill>
              </a:rPr>
              <a:t>convocaban asambleas de consagración (Amós 5: 21-23). </a:t>
            </a:r>
          </a:p>
          <a:p>
            <a:pPr marL="0" indent="0">
              <a:buNone/>
            </a:pPr>
            <a:endParaRPr lang="es-ES_tradnl" sz="2400" dirty="0">
              <a:solidFill>
                <a:schemeClr val="bg1"/>
              </a:solidFill>
            </a:endParaRPr>
          </a:p>
        </p:txBody>
      </p:sp>
      <p:pic>
        <p:nvPicPr>
          <p:cNvPr id="5" name="Imagen 4" descr="Un grupo de personas en una plaza&#10;&#10;Descripción generada automáticamente con confianza media">
            <a:extLst>
              <a:ext uri="{FF2B5EF4-FFF2-40B4-BE49-F238E27FC236}">
                <a16:creationId xmlns:a16="http://schemas.microsoft.com/office/drawing/2014/main" id="{AC4F1301-0F84-642A-8190-F9A91338FA1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52193" y="10"/>
            <a:ext cx="6439807" cy="6857989"/>
          </a:xfrm>
          <a:custGeom>
            <a:avLst/>
            <a:gdLst/>
            <a:ahLst/>
            <a:cxnLst/>
            <a:rect l="l" t="t" r="r" b="b"/>
            <a:pathLst>
              <a:path w="6439807" h="6857999">
                <a:moveTo>
                  <a:pt x="752157" y="6118149"/>
                </a:moveTo>
                <a:cubicBezTo>
                  <a:pt x="745608" y="6124102"/>
                  <a:pt x="737987" y="6129341"/>
                  <a:pt x="730938" y="6133722"/>
                </a:cubicBezTo>
                <a:cubicBezTo>
                  <a:pt x="723794" y="6138152"/>
                  <a:pt x="718448" y="6143474"/>
                  <a:pt x="714778" y="6149379"/>
                </a:cubicBezTo>
                <a:lnTo>
                  <a:pt x="709303" y="6166562"/>
                </a:lnTo>
                <a:lnTo>
                  <a:pt x="714778" y="6149380"/>
                </a:lnTo>
                <a:cubicBezTo>
                  <a:pt x="718448" y="6143474"/>
                  <a:pt x="723794" y="6138152"/>
                  <a:pt x="730938" y="6133723"/>
                </a:cubicBezTo>
                <a:cubicBezTo>
                  <a:pt x="737987" y="6129341"/>
                  <a:pt x="745608" y="6124102"/>
                  <a:pt x="752157" y="6118149"/>
                </a:cubicBezTo>
                <a:close/>
                <a:moveTo>
                  <a:pt x="844000" y="4941372"/>
                </a:moveTo>
                <a:lnTo>
                  <a:pt x="840670" y="4950868"/>
                </a:lnTo>
                <a:lnTo>
                  <a:pt x="830985" y="4991382"/>
                </a:lnTo>
                <a:lnTo>
                  <a:pt x="840670" y="4950869"/>
                </a:lnTo>
                <a:close/>
                <a:moveTo>
                  <a:pt x="840061" y="4749807"/>
                </a:moveTo>
                <a:cubicBezTo>
                  <a:pt x="852197" y="4762827"/>
                  <a:pt x="853054" y="4781365"/>
                  <a:pt x="854768" y="4799797"/>
                </a:cubicBezTo>
                <a:cubicBezTo>
                  <a:pt x="853054" y="4781365"/>
                  <a:pt x="852197" y="4762826"/>
                  <a:pt x="840061" y="4749807"/>
                </a:cubicBezTo>
                <a:close/>
                <a:moveTo>
                  <a:pt x="822263" y="4543185"/>
                </a:moveTo>
                <a:lnTo>
                  <a:pt x="816857" y="4557091"/>
                </a:lnTo>
                <a:cubicBezTo>
                  <a:pt x="805236" y="4573618"/>
                  <a:pt x="796449" y="4588275"/>
                  <a:pt x="790493" y="4602021"/>
                </a:cubicBezTo>
                <a:cubicBezTo>
                  <a:pt x="796449" y="4588275"/>
                  <a:pt x="805236" y="4573618"/>
                  <a:pt x="816857" y="4557092"/>
                </a:cubicBezTo>
                <a:cubicBezTo>
                  <a:pt x="819238" y="4553662"/>
                  <a:pt x="821286" y="4548281"/>
                  <a:pt x="822263" y="4543185"/>
                </a:cubicBezTo>
                <a:close/>
                <a:moveTo>
                  <a:pt x="356045" y="2819253"/>
                </a:moveTo>
                <a:lnTo>
                  <a:pt x="344401" y="2827483"/>
                </a:lnTo>
                <a:lnTo>
                  <a:pt x="344399" y="2827486"/>
                </a:lnTo>
                <a:lnTo>
                  <a:pt x="325551" y="2842392"/>
                </a:lnTo>
                <a:lnTo>
                  <a:pt x="315896" y="2861156"/>
                </a:lnTo>
                <a:lnTo>
                  <a:pt x="344399" y="2827486"/>
                </a:lnTo>
                <a:lnTo>
                  <a:pt x="344401" y="2827484"/>
                </a:lnTo>
                <a:close/>
                <a:moveTo>
                  <a:pt x="425699" y="1974015"/>
                </a:moveTo>
                <a:cubicBezTo>
                  <a:pt x="427224" y="1991685"/>
                  <a:pt x="433462" y="2008497"/>
                  <a:pt x="449941" y="2023547"/>
                </a:cubicBezTo>
                <a:cubicBezTo>
                  <a:pt x="441702" y="2016020"/>
                  <a:pt x="436022" y="2008056"/>
                  <a:pt x="432213" y="1999763"/>
                </a:cubicBezTo>
                <a:close/>
                <a:moveTo>
                  <a:pt x="442893" y="1768838"/>
                </a:moveTo>
                <a:cubicBezTo>
                  <a:pt x="451656" y="1779981"/>
                  <a:pt x="453942" y="1790986"/>
                  <a:pt x="452275" y="1801558"/>
                </a:cubicBezTo>
                <a:lnTo>
                  <a:pt x="451495" y="1785412"/>
                </a:lnTo>
                <a:cubicBezTo>
                  <a:pt x="450037" y="1779948"/>
                  <a:pt x="447274" y="1774411"/>
                  <a:pt x="442893" y="1768838"/>
                </a:cubicBezTo>
                <a:close/>
                <a:moveTo>
                  <a:pt x="333304" y="520953"/>
                </a:moveTo>
                <a:cubicBezTo>
                  <a:pt x="333742" y="528850"/>
                  <a:pt x="335479" y="536547"/>
                  <a:pt x="337867" y="544146"/>
                </a:cubicBezTo>
                <a:lnTo>
                  <a:pt x="340032" y="549926"/>
                </a:lnTo>
                <a:lnTo>
                  <a:pt x="340448" y="551717"/>
                </a:lnTo>
                <a:lnTo>
                  <a:pt x="346286" y="566616"/>
                </a:lnTo>
                <a:lnTo>
                  <a:pt x="346338" y="566754"/>
                </a:lnTo>
                <a:lnTo>
                  <a:pt x="352655" y="583595"/>
                </a:lnTo>
                <a:lnTo>
                  <a:pt x="359451" y="612658"/>
                </a:lnTo>
                <a:cubicBezTo>
                  <a:pt x="358988" y="604728"/>
                  <a:pt x="357231" y="597005"/>
                  <a:pt x="354829" y="589388"/>
                </a:cubicBezTo>
                <a:lnTo>
                  <a:pt x="352655" y="583595"/>
                </a:lnTo>
                <a:lnTo>
                  <a:pt x="352236" y="581804"/>
                </a:lnTo>
                <a:lnTo>
                  <a:pt x="346286" y="566616"/>
                </a:lnTo>
                <a:lnTo>
                  <a:pt x="340032" y="549926"/>
                </a:lnTo>
                <a:close/>
                <a:moveTo>
                  <a:pt x="384407" y="268794"/>
                </a:moveTo>
                <a:lnTo>
                  <a:pt x="387837" y="328017"/>
                </a:lnTo>
                <a:cubicBezTo>
                  <a:pt x="389527" y="318646"/>
                  <a:pt x="389932" y="309031"/>
                  <a:pt x="389283" y="299164"/>
                </a:cubicBezTo>
                <a:cubicBezTo>
                  <a:pt x="388634" y="289296"/>
                  <a:pt x="386932" y="279176"/>
                  <a:pt x="384407" y="268794"/>
                </a:cubicBezTo>
                <a:close/>
                <a:moveTo>
                  <a:pt x="66991" y="0"/>
                </a:moveTo>
                <a:lnTo>
                  <a:pt x="6439807" y="0"/>
                </a:lnTo>
                <a:lnTo>
                  <a:pt x="6439807" y="6857999"/>
                </a:lnTo>
                <a:lnTo>
                  <a:pt x="149318" y="6857999"/>
                </a:lnTo>
                <a:lnTo>
                  <a:pt x="149318" y="6857457"/>
                </a:lnTo>
                <a:lnTo>
                  <a:pt x="22079" y="6857457"/>
                </a:lnTo>
                <a:lnTo>
                  <a:pt x="26851" y="6796804"/>
                </a:lnTo>
                <a:cubicBezTo>
                  <a:pt x="32162" y="6777207"/>
                  <a:pt x="39591" y="6758011"/>
                  <a:pt x="44354" y="6738388"/>
                </a:cubicBezTo>
                <a:cubicBezTo>
                  <a:pt x="48736" y="6720103"/>
                  <a:pt x="58832" y="6702955"/>
                  <a:pt x="67214" y="6685617"/>
                </a:cubicBezTo>
                <a:cubicBezTo>
                  <a:pt x="83217" y="6652472"/>
                  <a:pt x="73120" y="6617036"/>
                  <a:pt x="77310" y="6583128"/>
                </a:cubicBezTo>
                <a:cubicBezTo>
                  <a:pt x="78646" y="6572269"/>
                  <a:pt x="80168" y="6561411"/>
                  <a:pt x="82837" y="6550742"/>
                </a:cubicBezTo>
                <a:cubicBezTo>
                  <a:pt x="89885" y="6521593"/>
                  <a:pt x="95981" y="6491874"/>
                  <a:pt x="105698" y="6463490"/>
                </a:cubicBezTo>
                <a:cubicBezTo>
                  <a:pt x="116555" y="6431292"/>
                  <a:pt x="131034" y="6400429"/>
                  <a:pt x="146085" y="6363664"/>
                </a:cubicBezTo>
                <a:cubicBezTo>
                  <a:pt x="142274" y="6350899"/>
                  <a:pt x="131986" y="6331277"/>
                  <a:pt x="131034" y="6311084"/>
                </a:cubicBezTo>
                <a:cubicBezTo>
                  <a:pt x="127795" y="6246121"/>
                  <a:pt x="145512" y="6185351"/>
                  <a:pt x="173519" y="6127247"/>
                </a:cubicBezTo>
                <a:cubicBezTo>
                  <a:pt x="181900" y="6109530"/>
                  <a:pt x="187424" y="6090477"/>
                  <a:pt x="195616" y="6072569"/>
                </a:cubicBezTo>
                <a:cubicBezTo>
                  <a:pt x="198472" y="6066284"/>
                  <a:pt x="204569" y="6058092"/>
                  <a:pt x="210287" y="6056948"/>
                </a:cubicBezTo>
                <a:cubicBezTo>
                  <a:pt x="243432" y="6050282"/>
                  <a:pt x="242862" y="6025515"/>
                  <a:pt x="244766" y="5999796"/>
                </a:cubicBezTo>
                <a:cubicBezTo>
                  <a:pt x="247051" y="5969124"/>
                  <a:pt x="252386" y="5938836"/>
                  <a:pt x="256958" y="5908355"/>
                </a:cubicBezTo>
                <a:cubicBezTo>
                  <a:pt x="257530" y="5904353"/>
                  <a:pt x="261530" y="5900735"/>
                  <a:pt x="264199" y="5897114"/>
                </a:cubicBezTo>
                <a:cubicBezTo>
                  <a:pt x="268199" y="5891590"/>
                  <a:pt x="274296" y="5886447"/>
                  <a:pt x="275818" y="5880348"/>
                </a:cubicBezTo>
                <a:cubicBezTo>
                  <a:pt x="283249" y="5849107"/>
                  <a:pt x="289535" y="5817674"/>
                  <a:pt x="296393" y="5786239"/>
                </a:cubicBezTo>
                <a:cubicBezTo>
                  <a:pt x="297919" y="5779191"/>
                  <a:pt x="299822" y="5771953"/>
                  <a:pt x="302870" y="5765474"/>
                </a:cubicBezTo>
                <a:cubicBezTo>
                  <a:pt x="305728" y="5759378"/>
                  <a:pt x="310682" y="5754234"/>
                  <a:pt x="313730" y="5748136"/>
                </a:cubicBezTo>
                <a:cubicBezTo>
                  <a:pt x="321921" y="5731564"/>
                  <a:pt x="329541" y="5714607"/>
                  <a:pt x="338685" y="5695178"/>
                </a:cubicBezTo>
                <a:cubicBezTo>
                  <a:pt x="321541" y="5684320"/>
                  <a:pt x="331258" y="5669647"/>
                  <a:pt x="339449" y="5651360"/>
                </a:cubicBezTo>
                <a:cubicBezTo>
                  <a:pt x="347831" y="5632691"/>
                  <a:pt x="350497" y="5611164"/>
                  <a:pt x="353546" y="5590590"/>
                </a:cubicBezTo>
                <a:cubicBezTo>
                  <a:pt x="359070" y="5552869"/>
                  <a:pt x="362499" y="5514957"/>
                  <a:pt x="367451" y="5477239"/>
                </a:cubicBezTo>
                <a:cubicBezTo>
                  <a:pt x="368595" y="5469236"/>
                  <a:pt x="370690" y="5460092"/>
                  <a:pt x="375454" y="5453995"/>
                </a:cubicBezTo>
                <a:cubicBezTo>
                  <a:pt x="407459" y="5412276"/>
                  <a:pt x="416411" y="5361598"/>
                  <a:pt x="413366" y="5313403"/>
                </a:cubicBezTo>
                <a:cubicBezTo>
                  <a:pt x="411078" y="5275491"/>
                  <a:pt x="409363" y="5238343"/>
                  <a:pt x="412601" y="5200813"/>
                </a:cubicBezTo>
                <a:cubicBezTo>
                  <a:pt x="412793" y="5197955"/>
                  <a:pt x="412411" y="5194145"/>
                  <a:pt x="410887" y="5192051"/>
                </a:cubicBezTo>
                <a:cubicBezTo>
                  <a:pt x="400791" y="5179097"/>
                  <a:pt x="400029" y="5165570"/>
                  <a:pt x="398315" y="5148995"/>
                </a:cubicBezTo>
                <a:cubicBezTo>
                  <a:pt x="395837" y="5125562"/>
                  <a:pt x="397553" y="5104036"/>
                  <a:pt x="401743" y="5082317"/>
                </a:cubicBezTo>
                <a:cubicBezTo>
                  <a:pt x="404791" y="5066505"/>
                  <a:pt x="411078" y="5050504"/>
                  <a:pt x="419080" y="5036405"/>
                </a:cubicBezTo>
                <a:cubicBezTo>
                  <a:pt x="430320" y="5016785"/>
                  <a:pt x="434701" y="4997922"/>
                  <a:pt x="419841" y="4979253"/>
                </a:cubicBezTo>
                <a:cubicBezTo>
                  <a:pt x="404029" y="4959061"/>
                  <a:pt x="409553" y="4936201"/>
                  <a:pt x="408983" y="4913909"/>
                </a:cubicBezTo>
                <a:cubicBezTo>
                  <a:pt x="408791" y="4904195"/>
                  <a:pt x="409174" y="4893907"/>
                  <a:pt x="406697" y="4884572"/>
                </a:cubicBezTo>
                <a:cubicBezTo>
                  <a:pt x="399647" y="4857522"/>
                  <a:pt x="388978" y="4831420"/>
                  <a:pt x="384216" y="4803988"/>
                </a:cubicBezTo>
                <a:cubicBezTo>
                  <a:pt x="381551" y="4788747"/>
                  <a:pt x="386312" y="4771793"/>
                  <a:pt x="389741" y="4755980"/>
                </a:cubicBezTo>
                <a:cubicBezTo>
                  <a:pt x="393361" y="4739978"/>
                  <a:pt x="398885" y="4724167"/>
                  <a:pt x="404601" y="4708734"/>
                </a:cubicBezTo>
                <a:cubicBezTo>
                  <a:pt x="408411" y="4698258"/>
                  <a:pt x="412031" y="4686828"/>
                  <a:pt x="418889" y="4678445"/>
                </a:cubicBezTo>
                <a:cubicBezTo>
                  <a:pt x="434510" y="4659393"/>
                  <a:pt x="437178" y="4639772"/>
                  <a:pt x="428986" y="4617291"/>
                </a:cubicBezTo>
                <a:cubicBezTo>
                  <a:pt x="427651" y="4613864"/>
                  <a:pt x="427651" y="4609863"/>
                  <a:pt x="427462" y="4606053"/>
                </a:cubicBezTo>
                <a:cubicBezTo>
                  <a:pt x="423462" y="4545086"/>
                  <a:pt x="420984" y="4484127"/>
                  <a:pt x="414888" y="4423545"/>
                </a:cubicBezTo>
                <a:cubicBezTo>
                  <a:pt x="412411" y="4398972"/>
                  <a:pt x="401553" y="4375349"/>
                  <a:pt x="394695" y="4351154"/>
                </a:cubicBezTo>
                <a:cubicBezTo>
                  <a:pt x="393361" y="4346201"/>
                  <a:pt x="391265" y="4340674"/>
                  <a:pt x="392218" y="4335722"/>
                </a:cubicBezTo>
                <a:cubicBezTo>
                  <a:pt x="401743" y="4281810"/>
                  <a:pt x="387837" y="4231324"/>
                  <a:pt x="369547" y="4181603"/>
                </a:cubicBezTo>
                <a:cubicBezTo>
                  <a:pt x="367642" y="4176461"/>
                  <a:pt x="368214" y="4170174"/>
                  <a:pt x="368595" y="4164458"/>
                </a:cubicBezTo>
                <a:cubicBezTo>
                  <a:pt x="369928" y="4148453"/>
                  <a:pt x="376597" y="4131119"/>
                  <a:pt x="372597" y="4116641"/>
                </a:cubicBezTo>
                <a:cubicBezTo>
                  <a:pt x="361545" y="4078159"/>
                  <a:pt x="348211" y="4040058"/>
                  <a:pt x="331447" y="4003861"/>
                </a:cubicBezTo>
                <a:cubicBezTo>
                  <a:pt x="314493" y="3967091"/>
                  <a:pt x="300203" y="3932993"/>
                  <a:pt x="317350" y="3890891"/>
                </a:cubicBezTo>
                <a:cubicBezTo>
                  <a:pt x="324589" y="3872985"/>
                  <a:pt x="319445" y="3849362"/>
                  <a:pt x="317541" y="3828785"/>
                </a:cubicBezTo>
                <a:cubicBezTo>
                  <a:pt x="316016" y="3813737"/>
                  <a:pt x="307442" y="3799258"/>
                  <a:pt x="307442" y="3784397"/>
                </a:cubicBezTo>
                <a:cubicBezTo>
                  <a:pt x="307442" y="3744770"/>
                  <a:pt x="297346" y="3709529"/>
                  <a:pt x="276771" y="3675238"/>
                </a:cubicBezTo>
                <a:cubicBezTo>
                  <a:pt x="268770" y="3661899"/>
                  <a:pt x="274105" y="3641134"/>
                  <a:pt x="272009" y="3623799"/>
                </a:cubicBezTo>
                <a:cubicBezTo>
                  <a:pt x="269533" y="3605509"/>
                  <a:pt x="267247" y="3586653"/>
                  <a:pt x="261721" y="3569124"/>
                </a:cubicBezTo>
                <a:cubicBezTo>
                  <a:pt x="247242" y="3523785"/>
                  <a:pt x="230859" y="3479015"/>
                  <a:pt x="215618" y="3433866"/>
                </a:cubicBezTo>
                <a:cubicBezTo>
                  <a:pt x="203045" y="3396719"/>
                  <a:pt x="212952" y="3360139"/>
                  <a:pt x="218285" y="3323372"/>
                </a:cubicBezTo>
                <a:cubicBezTo>
                  <a:pt x="221716" y="3300319"/>
                  <a:pt x="229907" y="3278795"/>
                  <a:pt x="217715" y="3252885"/>
                </a:cubicBezTo>
                <a:cubicBezTo>
                  <a:pt x="206093" y="3228119"/>
                  <a:pt x="208761" y="3196686"/>
                  <a:pt x="202474" y="3168870"/>
                </a:cubicBezTo>
                <a:cubicBezTo>
                  <a:pt x="197141" y="3145436"/>
                  <a:pt x="188566" y="3122770"/>
                  <a:pt x="180184" y="3100099"/>
                </a:cubicBezTo>
                <a:cubicBezTo>
                  <a:pt x="168753" y="3069235"/>
                  <a:pt x="156753" y="3038756"/>
                  <a:pt x="162468" y="3005035"/>
                </a:cubicBezTo>
                <a:cubicBezTo>
                  <a:pt x="168946" y="2966742"/>
                  <a:pt x="144561" y="2940455"/>
                  <a:pt x="128367" y="2910353"/>
                </a:cubicBezTo>
                <a:cubicBezTo>
                  <a:pt x="117318" y="2889587"/>
                  <a:pt x="109126" y="2866918"/>
                  <a:pt x="102267" y="2844248"/>
                </a:cubicBezTo>
                <a:cubicBezTo>
                  <a:pt x="93313" y="2813958"/>
                  <a:pt x="87978" y="2782716"/>
                  <a:pt x="79217" y="2752235"/>
                </a:cubicBezTo>
                <a:cubicBezTo>
                  <a:pt x="66072" y="2706131"/>
                  <a:pt x="55784" y="2659455"/>
                  <a:pt x="63024" y="2611450"/>
                </a:cubicBezTo>
                <a:cubicBezTo>
                  <a:pt x="66262" y="2589352"/>
                  <a:pt x="66072" y="2568774"/>
                  <a:pt x="61307" y="2546678"/>
                </a:cubicBezTo>
                <a:cubicBezTo>
                  <a:pt x="53497" y="2510483"/>
                  <a:pt x="52545" y="2473333"/>
                  <a:pt x="23399" y="2444184"/>
                </a:cubicBezTo>
                <a:cubicBezTo>
                  <a:pt x="13111" y="2433897"/>
                  <a:pt x="10446" y="2415420"/>
                  <a:pt x="5110" y="2400369"/>
                </a:cubicBezTo>
                <a:cubicBezTo>
                  <a:pt x="-1178" y="2383032"/>
                  <a:pt x="2062" y="2370270"/>
                  <a:pt x="20352" y="2360933"/>
                </a:cubicBezTo>
                <a:cubicBezTo>
                  <a:pt x="28541" y="2356744"/>
                  <a:pt x="36543" y="2344741"/>
                  <a:pt x="37878" y="2335405"/>
                </a:cubicBezTo>
                <a:cubicBezTo>
                  <a:pt x="41877" y="2307402"/>
                  <a:pt x="35972" y="2281683"/>
                  <a:pt x="23017" y="2254633"/>
                </a:cubicBezTo>
                <a:cubicBezTo>
                  <a:pt x="10825" y="2229296"/>
                  <a:pt x="12159" y="2197670"/>
                  <a:pt x="7395" y="2168903"/>
                </a:cubicBezTo>
                <a:cubicBezTo>
                  <a:pt x="5681" y="2158712"/>
                  <a:pt x="3062" y="2148519"/>
                  <a:pt x="871" y="2138304"/>
                </a:cubicBezTo>
                <a:lnTo>
                  <a:pt x="0" y="2131532"/>
                </a:lnTo>
                <a:lnTo>
                  <a:pt x="0" y="2072225"/>
                </a:lnTo>
                <a:lnTo>
                  <a:pt x="251" y="2069340"/>
                </a:lnTo>
                <a:cubicBezTo>
                  <a:pt x="2061" y="2056600"/>
                  <a:pt x="4156" y="2043835"/>
                  <a:pt x="5299" y="2030977"/>
                </a:cubicBezTo>
                <a:cubicBezTo>
                  <a:pt x="7203" y="2010974"/>
                  <a:pt x="6442" y="1990589"/>
                  <a:pt x="8729" y="1970586"/>
                </a:cubicBezTo>
                <a:cubicBezTo>
                  <a:pt x="10446" y="1954202"/>
                  <a:pt x="14826" y="1938009"/>
                  <a:pt x="18445" y="1921817"/>
                </a:cubicBezTo>
                <a:cubicBezTo>
                  <a:pt x="19779" y="1915912"/>
                  <a:pt x="24922" y="1910004"/>
                  <a:pt x="24161" y="1904673"/>
                </a:cubicBezTo>
                <a:cubicBezTo>
                  <a:pt x="15970" y="1851709"/>
                  <a:pt x="52545" y="1813610"/>
                  <a:pt x="68738" y="1768838"/>
                </a:cubicBezTo>
                <a:cubicBezTo>
                  <a:pt x="85885" y="1721785"/>
                  <a:pt x="112174" y="1676253"/>
                  <a:pt x="104364" y="1623675"/>
                </a:cubicBezTo>
                <a:cubicBezTo>
                  <a:pt x="99601" y="1591859"/>
                  <a:pt x="88551" y="1561189"/>
                  <a:pt x="81883" y="1529563"/>
                </a:cubicBezTo>
                <a:cubicBezTo>
                  <a:pt x="79597" y="1518324"/>
                  <a:pt x="79979" y="1505751"/>
                  <a:pt x="82264" y="1494509"/>
                </a:cubicBezTo>
                <a:cubicBezTo>
                  <a:pt x="92744" y="1440216"/>
                  <a:pt x="94267" y="1386684"/>
                  <a:pt x="77120" y="1333341"/>
                </a:cubicBezTo>
                <a:cubicBezTo>
                  <a:pt x="74262" y="1324198"/>
                  <a:pt x="71597" y="1314483"/>
                  <a:pt x="71597" y="1304955"/>
                </a:cubicBezTo>
                <a:cubicBezTo>
                  <a:pt x="71597" y="1252757"/>
                  <a:pt x="75597" y="1201512"/>
                  <a:pt x="94267" y="1151600"/>
                </a:cubicBezTo>
                <a:cubicBezTo>
                  <a:pt x="100554" y="1134834"/>
                  <a:pt x="96553" y="1114449"/>
                  <a:pt x="98078" y="1095972"/>
                </a:cubicBezTo>
                <a:cubicBezTo>
                  <a:pt x="99409" y="1078826"/>
                  <a:pt x="99981" y="1061298"/>
                  <a:pt x="104364" y="1044725"/>
                </a:cubicBezTo>
                <a:cubicBezTo>
                  <a:pt x="110839" y="1020529"/>
                  <a:pt x="111601" y="998052"/>
                  <a:pt x="105887" y="973095"/>
                </a:cubicBezTo>
                <a:cubicBezTo>
                  <a:pt x="100554" y="949281"/>
                  <a:pt x="103220" y="923562"/>
                  <a:pt x="103029" y="898797"/>
                </a:cubicBezTo>
                <a:cubicBezTo>
                  <a:pt x="102839" y="871173"/>
                  <a:pt x="102649" y="843552"/>
                  <a:pt x="103601" y="815929"/>
                </a:cubicBezTo>
                <a:cubicBezTo>
                  <a:pt x="103981" y="804877"/>
                  <a:pt x="111601" y="792306"/>
                  <a:pt x="108553" y="783158"/>
                </a:cubicBezTo>
                <a:cubicBezTo>
                  <a:pt x="98267" y="753633"/>
                  <a:pt x="110649" y="724104"/>
                  <a:pt x="105127" y="694576"/>
                </a:cubicBezTo>
                <a:cubicBezTo>
                  <a:pt x="102267" y="680096"/>
                  <a:pt x="110078" y="663713"/>
                  <a:pt x="110839" y="648092"/>
                </a:cubicBezTo>
                <a:cubicBezTo>
                  <a:pt x="112174" y="622564"/>
                  <a:pt x="111601" y="597037"/>
                  <a:pt x="111983" y="571508"/>
                </a:cubicBezTo>
                <a:cubicBezTo>
                  <a:pt x="112174" y="563125"/>
                  <a:pt x="112936" y="554933"/>
                  <a:pt x="113318" y="546552"/>
                </a:cubicBezTo>
                <a:cubicBezTo>
                  <a:pt x="113697" y="539121"/>
                  <a:pt x="115411" y="531310"/>
                  <a:pt x="114081" y="524262"/>
                </a:cubicBezTo>
                <a:cubicBezTo>
                  <a:pt x="109315" y="498733"/>
                  <a:pt x="101505" y="473587"/>
                  <a:pt x="98457" y="447870"/>
                </a:cubicBezTo>
                <a:cubicBezTo>
                  <a:pt x="95792" y="425581"/>
                  <a:pt x="99409" y="402529"/>
                  <a:pt x="97505" y="380050"/>
                </a:cubicBezTo>
                <a:cubicBezTo>
                  <a:pt x="94267" y="340425"/>
                  <a:pt x="88551" y="300800"/>
                  <a:pt x="84930" y="261173"/>
                </a:cubicBezTo>
                <a:cubicBezTo>
                  <a:pt x="84168" y="252600"/>
                  <a:pt x="88934" y="243648"/>
                  <a:pt x="89314" y="234883"/>
                </a:cubicBezTo>
                <a:cubicBezTo>
                  <a:pt x="90266" y="207450"/>
                  <a:pt x="90457" y="180017"/>
                  <a:pt x="91027" y="152584"/>
                </a:cubicBezTo>
                <a:cubicBezTo>
                  <a:pt x="91218" y="136963"/>
                  <a:pt x="90647" y="121150"/>
                  <a:pt x="92361" y="105718"/>
                </a:cubicBezTo>
                <a:cubicBezTo>
                  <a:pt x="94647" y="85336"/>
                  <a:pt x="98078" y="66857"/>
                  <a:pt x="83217" y="47806"/>
                </a:cubicBezTo>
                <a:cubicBezTo>
                  <a:pt x="77453" y="40471"/>
                  <a:pt x="73691" y="32636"/>
                  <a:pt x="71207" y="24480"/>
                </a:cubicBezTo>
                <a:close/>
              </a:path>
            </a:pathLst>
          </a:custGeom>
          <a:effectLst>
            <a:outerShdw blurRad="381000" dist="152400" dir="10800000" algn="tr" rotWithShape="0">
              <a:prstClr val="black">
                <a:alpha val="10000"/>
              </a:prstClr>
            </a:outerShdw>
          </a:effectLst>
        </p:spPr>
      </p:pic>
      <p:grpSp>
        <p:nvGrpSpPr>
          <p:cNvPr id="19" name="Group 11">
            <a:extLst>
              <a:ext uri="{FF2B5EF4-FFF2-40B4-BE49-F238E27FC236}">
                <a16:creationId xmlns:a16="http://schemas.microsoft.com/office/drawing/2014/main" id="{4EA04677-6B2C-40F4-975C-ED91965527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32356" y="0"/>
            <a:ext cx="874718" cy="6857455"/>
            <a:chOff x="5632356" y="0"/>
            <a:chExt cx="874718" cy="6857455"/>
          </a:xfrm>
        </p:grpSpPr>
        <p:sp>
          <p:nvSpPr>
            <p:cNvPr id="13" name="Freeform: Shape 12">
              <a:extLst>
                <a:ext uri="{FF2B5EF4-FFF2-40B4-BE49-F238E27FC236}">
                  <a16:creationId xmlns:a16="http://schemas.microsoft.com/office/drawing/2014/main" id="{3F1ABE2E-F19F-4BD3-B0FA-8A2D8885B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6"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3">
              <a:extLst>
                <a:ext uri="{FF2B5EF4-FFF2-40B4-BE49-F238E27FC236}">
                  <a16:creationId xmlns:a16="http://schemas.microsoft.com/office/drawing/2014/main" id="{C86D0F14-D449-4833-830D-A382829E2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40461501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50923-D702-01CA-14E0-97A5C83EC1ED}"/>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AAE11A3-802F-E06B-D63B-897CA3B7489E}"/>
              </a:ext>
            </a:extLst>
          </p:cNvPr>
          <p:cNvSpPr>
            <a:spLocks noGrp="1"/>
          </p:cNvSpPr>
          <p:nvPr>
            <p:ph idx="1"/>
          </p:nvPr>
        </p:nvSpPr>
        <p:spPr>
          <a:xfrm>
            <a:off x="369870" y="300251"/>
            <a:ext cx="5301465" cy="6264936"/>
          </a:xfrm>
        </p:spPr>
        <p:style>
          <a:lnRef idx="1">
            <a:schemeClr val="dk1"/>
          </a:lnRef>
          <a:fillRef idx="3">
            <a:schemeClr val="dk1"/>
          </a:fillRef>
          <a:effectRef idx="2">
            <a:schemeClr val="dk1"/>
          </a:effectRef>
          <a:fontRef idx="minor">
            <a:schemeClr val="lt1"/>
          </a:fontRef>
        </p:style>
        <p:txBody>
          <a:bodyPr>
            <a:normAutofit/>
          </a:bodyPr>
          <a:lstStyle/>
          <a:p>
            <a:pPr marL="0" indent="0">
              <a:buNone/>
            </a:pPr>
            <a:endParaRPr lang="es-ES_tradnl" sz="3200" dirty="0">
              <a:solidFill>
                <a:srgbClr val="ED7C31"/>
              </a:solidFill>
            </a:endParaRPr>
          </a:p>
          <a:p>
            <a:pPr marL="0" indent="0">
              <a:buNone/>
            </a:pPr>
            <a:r>
              <a:rPr lang="es-ES_tradnl" sz="3200" dirty="0">
                <a:solidFill>
                  <a:srgbClr val="ED7C31"/>
                </a:solidFill>
              </a:rPr>
              <a:t>Todo esto lo hacían de manera hipócrita </a:t>
            </a:r>
            <a:r>
              <a:rPr lang="es-ES_tradnl" sz="3200" dirty="0">
                <a:solidFill>
                  <a:schemeClr val="bg1"/>
                </a:solidFill>
              </a:rPr>
              <a:t>(Amós 2: 8; 8: 4-6)</a:t>
            </a:r>
          </a:p>
          <a:p>
            <a:pPr lvl="1"/>
            <a:r>
              <a:rPr lang="es-ES_tradnl" sz="2800" dirty="0">
                <a:solidFill>
                  <a:srgbClr val="ED7C31"/>
                </a:solidFill>
              </a:rPr>
              <a:t>como una forma de encubrir su pecado y rebelión </a:t>
            </a:r>
            <a:r>
              <a:rPr lang="es-ES_tradnl" sz="2800" dirty="0">
                <a:solidFill>
                  <a:schemeClr val="bg1"/>
                </a:solidFill>
              </a:rPr>
              <a:t>(4: 4; 5: 12). </a:t>
            </a:r>
          </a:p>
          <a:p>
            <a:pPr lvl="1"/>
            <a:endParaRPr lang="es-ES_tradnl" sz="2800" dirty="0">
              <a:solidFill>
                <a:schemeClr val="bg1"/>
              </a:solidFill>
            </a:endParaRPr>
          </a:p>
          <a:p>
            <a:pPr marL="0" indent="0">
              <a:buNone/>
            </a:pPr>
            <a:r>
              <a:rPr lang="es-ES_tradnl" sz="3200" dirty="0">
                <a:solidFill>
                  <a:schemeClr val="bg1"/>
                </a:solidFill>
              </a:rPr>
              <a:t>Por eso Dios «no aceptaba» (5: 22</a:t>
            </a:r>
            <a:r>
              <a:rPr lang="es-ES_tradnl" sz="3200">
                <a:solidFill>
                  <a:schemeClr val="bg1"/>
                </a:solidFill>
              </a:rPr>
              <a:t>), </a:t>
            </a:r>
          </a:p>
          <a:p>
            <a:r>
              <a:rPr lang="es-ES_tradnl" sz="3200">
                <a:solidFill>
                  <a:schemeClr val="bg1"/>
                </a:solidFill>
              </a:rPr>
              <a:t>antes </a:t>
            </a:r>
            <a:r>
              <a:rPr lang="es-ES_tradnl" sz="3200" dirty="0">
                <a:solidFill>
                  <a:schemeClr val="bg1"/>
                </a:solidFill>
              </a:rPr>
              <a:t>bien «aborrecía (5: 21) su adoración.</a:t>
            </a:r>
          </a:p>
          <a:p>
            <a:pPr marL="0" indent="0">
              <a:buNone/>
            </a:pPr>
            <a:endParaRPr lang="es-ES_tradnl" sz="3200" dirty="0">
              <a:solidFill>
                <a:schemeClr val="bg1"/>
              </a:solidFill>
            </a:endParaRPr>
          </a:p>
        </p:txBody>
      </p:sp>
      <p:pic>
        <p:nvPicPr>
          <p:cNvPr id="5" name="Imagen 4" descr="Un grupo de personas en una plaza&#10;&#10;Descripción generada automáticamente con confianza media">
            <a:extLst>
              <a:ext uri="{FF2B5EF4-FFF2-40B4-BE49-F238E27FC236}">
                <a16:creationId xmlns:a16="http://schemas.microsoft.com/office/drawing/2014/main" id="{BCDCEDD1-2BBC-5078-EE7E-DA43CD6F4836}"/>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52193" y="10"/>
            <a:ext cx="6439807" cy="6857989"/>
          </a:xfrm>
          <a:custGeom>
            <a:avLst/>
            <a:gdLst/>
            <a:ahLst/>
            <a:cxnLst/>
            <a:rect l="l" t="t" r="r" b="b"/>
            <a:pathLst>
              <a:path w="6439807" h="6857999">
                <a:moveTo>
                  <a:pt x="752157" y="6118149"/>
                </a:moveTo>
                <a:cubicBezTo>
                  <a:pt x="745608" y="6124102"/>
                  <a:pt x="737987" y="6129341"/>
                  <a:pt x="730938" y="6133722"/>
                </a:cubicBezTo>
                <a:cubicBezTo>
                  <a:pt x="723794" y="6138152"/>
                  <a:pt x="718448" y="6143474"/>
                  <a:pt x="714778" y="6149379"/>
                </a:cubicBezTo>
                <a:lnTo>
                  <a:pt x="709303" y="6166562"/>
                </a:lnTo>
                <a:lnTo>
                  <a:pt x="714778" y="6149380"/>
                </a:lnTo>
                <a:cubicBezTo>
                  <a:pt x="718448" y="6143474"/>
                  <a:pt x="723794" y="6138152"/>
                  <a:pt x="730938" y="6133723"/>
                </a:cubicBezTo>
                <a:cubicBezTo>
                  <a:pt x="737987" y="6129341"/>
                  <a:pt x="745608" y="6124102"/>
                  <a:pt x="752157" y="6118149"/>
                </a:cubicBezTo>
                <a:close/>
                <a:moveTo>
                  <a:pt x="844000" y="4941372"/>
                </a:moveTo>
                <a:lnTo>
                  <a:pt x="840670" y="4950868"/>
                </a:lnTo>
                <a:lnTo>
                  <a:pt x="830985" y="4991382"/>
                </a:lnTo>
                <a:lnTo>
                  <a:pt x="840670" y="4950869"/>
                </a:lnTo>
                <a:close/>
                <a:moveTo>
                  <a:pt x="840061" y="4749807"/>
                </a:moveTo>
                <a:cubicBezTo>
                  <a:pt x="852197" y="4762827"/>
                  <a:pt x="853054" y="4781365"/>
                  <a:pt x="854768" y="4799797"/>
                </a:cubicBezTo>
                <a:cubicBezTo>
                  <a:pt x="853054" y="4781365"/>
                  <a:pt x="852197" y="4762826"/>
                  <a:pt x="840061" y="4749807"/>
                </a:cubicBezTo>
                <a:close/>
                <a:moveTo>
                  <a:pt x="822263" y="4543185"/>
                </a:moveTo>
                <a:lnTo>
                  <a:pt x="816857" y="4557091"/>
                </a:lnTo>
                <a:cubicBezTo>
                  <a:pt x="805236" y="4573618"/>
                  <a:pt x="796449" y="4588275"/>
                  <a:pt x="790493" y="4602021"/>
                </a:cubicBezTo>
                <a:cubicBezTo>
                  <a:pt x="796449" y="4588275"/>
                  <a:pt x="805236" y="4573618"/>
                  <a:pt x="816857" y="4557092"/>
                </a:cubicBezTo>
                <a:cubicBezTo>
                  <a:pt x="819238" y="4553662"/>
                  <a:pt x="821286" y="4548281"/>
                  <a:pt x="822263" y="4543185"/>
                </a:cubicBezTo>
                <a:close/>
                <a:moveTo>
                  <a:pt x="356045" y="2819253"/>
                </a:moveTo>
                <a:lnTo>
                  <a:pt x="344401" y="2827483"/>
                </a:lnTo>
                <a:lnTo>
                  <a:pt x="344399" y="2827486"/>
                </a:lnTo>
                <a:lnTo>
                  <a:pt x="325551" y="2842392"/>
                </a:lnTo>
                <a:lnTo>
                  <a:pt x="315896" y="2861156"/>
                </a:lnTo>
                <a:lnTo>
                  <a:pt x="344399" y="2827486"/>
                </a:lnTo>
                <a:lnTo>
                  <a:pt x="344401" y="2827484"/>
                </a:lnTo>
                <a:close/>
                <a:moveTo>
                  <a:pt x="425699" y="1974015"/>
                </a:moveTo>
                <a:cubicBezTo>
                  <a:pt x="427224" y="1991685"/>
                  <a:pt x="433462" y="2008497"/>
                  <a:pt x="449941" y="2023547"/>
                </a:cubicBezTo>
                <a:cubicBezTo>
                  <a:pt x="441702" y="2016020"/>
                  <a:pt x="436022" y="2008056"/>
                  <a:pt x="432213" y="1999763"/>
                </a:cubicBezTo>
                <a:close/>
                <a:moveTo>
                  <a:pt x="442893" y="1768838"/>
                </a:moveTo>
                <a:cubicBezTo>
                  <a:pt x="451656" y="1779981"/>
                  <a:pt x="453942" y="1790986"/>
                  <a:pt x="452275" y="1801558"/>
                </a:cubicBezTo>
                <a:lnTo>
                  <a:pt x="451495" y="1785412"/>
                </a:lnTo>
                <a:cubicBezTo>
                  <a:pt x="450037" y="1779948"/>
                  <a:pt x="447274" y="1774411"/>
                  <a:pt x="442893" y="1768838"/>
                </a:cubicBezTo>
                <a:close/>
                <a:moveTo>
                  <a:pt x="333304" y="520953"/>
                </a:moveTo>
                <a:cubicBezTo>
                  <a:pt x="333742" y="528850"/>
                  <a:pt x="335479" y="536547"/>
                  <a:pt x="337867" y="544146"/>
                </a:cubicBezTo>
                <a:lnTo>
                  <a:pt x="340032" y="549926"/>
                </a:lnTo>
                <a:lnTo>
                  <a:pt x="340448" y="551717"/>
                </a:lnTo>
                <a:lnTo>
                  <a:pt x="346286" y="566616"/>
                </a:lnTo>
                <a:lnTo>
                  <a:pt x="346338" y="566754"/>
                </a:lnTo>
                <a:lnTo>
                  <a:pt x="352655" y="583595"/>
                </a:lnTo>
                <a:lnTo>
                  <a:pt x="359451" y="612658"/>
                </a:lnTo>
                <a:cubicBezTo>
                  <a:pt x="358988" y="604728"/>
                  <a:pt x="357231" y="597005"/>
                  <a:pt x="354829" y="589388"/>
                </a:cubicBezTo>
                <a:lnTo>
                  <a:pt x="352655" y="583595"/>
                </a:lnTo>
                <a:lnTo>
                  <a:pt x="352236" y="581804"/>
                </a:lnTo>
                <a:lnTo>
                  <a:pt x="346286" y="566616"/>
                </a:lnTo>
                <a:lnTo>
                  <a:pt x="340032" y="549926"/>
                </a:lnTo>
                <a:close/>
                <a:moveTo>
                  <a:pt x="384407" y="268794"/>
                </a:moveTo>
                <a:lnTo>
                  <a:pt x="387837" y="328017"/>
                </a:lnTo>
                <a:cubicBezTo>
                  <a:pt x="389527" y="318646"/>
                  <a:pt x="389932" y="309031"/>
                  <a:pt x="389283" y="299164"/>
                </a:cubicBezTo>
                <a:cubicBezTo>
                  <a:pt x="388634" y="289296"/>
                  <a:pt x="386932" y="279176"/>
                  <a:pt x="384407" y="268794"/>
                </a:cubicBezTo>
                <a:close/>
                <a:moveTo>
                  <a:pt x="66991" y="0"/>
                </a:moveTo>
                <a:lnTo>
                  <a:pt x="6439807" y="0"/>
                </a:lnTo>
                <a:lnTo>
                  <a:pt x="6439807" y="6857999"/>
                </a:lnTo>
                <a:lnTo>
                  <a:pt x="149318" y="6857999"/>
                </a:lnTo>
                <a:lnTo>
                  <a:pt x="149318" y="6857457"/>
                </a:lnTo>
                <a:lnTo>
                  <a:pt x="22079" y="6857457"/>
                </a:lnTo>
                <a:lnTo>
                  <a:pt x="26851" y="6796804"/>
                </a:lnTo>
                <a:cubicBezTo>
                  <a:pt x="32162" y="6777207"/>
                  <a:pt x="39591" y="6758011"/>
                  <a:pt x="44354" y="6738388"/>
                </a:cubicBezTo>
                <a:cubicBezTo>
                  <a:pt x="48736" y="6720103"/>
                  <a:pt x="58832" y="6702955"/>
                  <a:pt x="67214" y="6685617"/>
                </a:cubicBezTo>
                <a:cubicBezTo>
                  <a:pt x="83217" y="6652472"/>
                  <a:pt x="73120" y="6617036"/>
                  <a:pt x="77310" y="6583128"/>
                </a:cubicBezTo>
                <a:cubicBezTo>
                  <a:pt x="78646" y="6572269"/>
                  <a:pt x="80168" y="6561411"/>
                  <a:pt x="82837" y="6550742"/>
                </a:cubicBezTo>
                <a:cubicBezTo>
                  <a:pt x="89885" y="6521593"/>
                  <a:pt x="95981" y="6491874"/>
                  <a:pt x="105698" y="6463490"/>
                </a:cubicBezTo>
                <a:cubicBezTo>
                  <a:pt x="116555" y="6431292"/>
                  <a:pt x="131034" y="6400429"/>
                  <a:pt x="146085" y="6363664"/>
                </a:cubicBezTo>
                <a:cubicBezTo>
                  <a:pt x="142274" y="6350899"/>
                  <a:pt x="131986" y="6331277"/>
                  <a:pt x="131034" y="6311084"/>
                </a:cubicBezTo>
                <a:cubicBezTo>
                  <a:pt x="127795" y="6246121"/>
                  <a:pt x="145512" y="6185351"/>
                  <a:pt x="173519" y="6127247"/>
                </a:cubicBezTo>
                <a:cubicBezTo>
                  <a:pt x="181900" y="6109530"/>
                  <a:pt x="187424" y="6090477"/>
                  <a:pt x="195616" y="6072569"/>
                </a:cubicBezTo>
                <a:cubicBezTo>
                  <a:pt x="198472" y="6066284"/>
                  <a:pt x="204569" y="6058092"/>
                  <a:pt x="210287" y="6056948"/>
                </a:cubicBezTo>
                <a:cubicBezTo>
                  <a:pt x="243432" y="6050282"/>
                  <a:pt x="242862" y="6025515"/>
                  <a:pt x="244766" y="5999796"/>
                </a:cubicBezTo>
                <a:cubicBezTo>
                  <a:pt x="247051" y="5969124"/>
                  <a:pt x="252386" y="5938836"/>
                  <a:pt x="256958" y="5908355"/>
                </a:cubicBezTo>
                <a:cubicBezTo>
                  <a:pt x="257530" y="5904353"/>
                  <a:pt x="261530" y="5900735"/>
                  <a:pt x="264199" y="5897114"/>
                </a:cubicBezTo>
                <a:cubicBezTo>
                  <a:pt x="268199" y="5891590"/>
                  <a:pt x="274296" y="5886447"/>
                  <a:pt x="275818" y="5880348"/>
                </a:cubicBezTo>
                <a:cubicBezTo>
                  <a:pt x="283249" y="5849107"/>
                  <a:pt x="289535" y="5817674"/>
                  <a:pt x="296393" y="5786239"/>
                </a:cubicBezTo>
                <a:cubicBezTo>
                  <a:pt x="297919" y="5779191"/>
                  <a:pt x="299822" y="5771953"/>
                  <a:pt x="302870" y="5765474"/>
                </a:cubicBezTo>
                <a:cubicBezTo>
                  <a:pt x="305728" y="5759378"/>
                  <a:pt x="310682" y="5754234"/>
                  <a:pt x="313730" y="5748136"/>
                </a:cubicBezTo>
                <a:cubicBezTo>
                  <a:pt x="321921" y="5731564"/>
                  <a:pt x="329541" y="5714607"/>
                  <a:pt x="338685" y="5695178"/>
                </a:cubicBezTo>
                <a:cubicBezTo>
                  <a:pt x="321541" y="5684320"/>
                  <a:pt x="331258" y="5669647"/>
                  <a:pt x="339449" y="5651360"/>
                </a:cubicBezTo>
                <a:cubicBezTo>
                  <a:pt x="347831" y="5632691"/>
                  <a:pt x="350497" y="5611164"/>
                  <a:pt x="353546" y="5590590"/>
                </a:cubicBezTo>
                <a:cubicBezTo>
                  <a:pt x="359070" y="5552869"/>
                  <a:pt x="362499" y="5514957"/>
                  <a:pt x="367451" y="5477239"/>
                </a:cubicBezTo>
                <a:cubicBezTo>
                  <a:pt x="368595" y="5469236"/>
                  <a:pt x="370690" y="5460092"/>
                  <a:pt x="375454" y="5453995"/>
                </a:cubicBezTo>
                <a:cubicBezTo>
                  <a:pt x="407459" y="5412276"/>
                  <a:pt x="416411" y="5361598"/>
                  <a:pt x="413366" y="5313403"/>
                </a:cubicBezTo>
                <a:cubicBezTo>
                  <a:pt x="411078" y="5275491"/>
                  <a:pt x="409363" y="5238343"/>
                  <a:pt x="412601" y="5200813"/>
                </a:cubicBezTo>
                <a:cubicBezTo>
                  <a:pt x="412793" y="5197955"/>
                  <a:pt x="412411" y="5194145"/>
                  <a:pt x="410887" y="5192051"/>
                </a:cubicBezTo>
                <a:cubicBezTo>
                  <a:pt x="400791" y="5179097"/>
                  <a:pt x="400029" y="5165570"/>
                  <a:pt x="398315" y="5148995"/>
                </a:cubicBezTo>
                <a:cubicBezTo>
                  <a:pt x="395837" y="5125562"/>
                  <a:pt x="397553" y="5104036"/>
                  <a:pt x="401743" y="5082317"/>
                </a:cubicBezTo>
                <a:cubicBezTo>
                  <a:pt x="404791" y="5066505"/>
                  <a:pt x="411078" y="5050504"/>
                  <a:pt x="419080" y="5036405"/>
                </a:cubicBezTo>
                <a:cubicBezTo>
                  <a:pt x="430320" y="5016785"/>
                  <a:pt x="434701" y="4997922"/>
                  <a:pt x="419841" y="4979253"/>
                </a:cubicBezTo>
                <a:cubicBezTo>
                  <a:pt x="404029" y="4959061"/>
                  <a:pt x="409553" y="4936201"/>
                  <a:pt x="408983" y="4913909"/>
                </a:cubicBezTo>
                <a:cubicBezTo>
                  <a:pt x="408791" y="4904195"/>
                  <a:pt x="409174" y="4893907"/>
                  <a:pt x="406697" y="4884572"/>
                </a:cubicBezTo>
                <a:cubicBezTo>
                  <a:pt x="399647" y="4857522"/>
                  <a:pt x="388978" y="4831420"/>
                  <a:pt x="384216" y="4803988"/>
                </a:cubicBezTo>
                <a:cubicBezTo>
                  <a:pt x="381551" y="4788747"/>
                  <a:pt x="386312" y="4771793"/>
                  <a:pt x="389741" y="4755980"/>
                </a:cubicBezTo>
                <a:cubicBezTo>
                  <a:pt x="393361" y="4739978"/>
                  <a:pt x="398885" y="4724167"/>
                  <a:pt x="404601" y="4708734"/>
                </a:cubicBezTo>
                <a:cubicBezTo>
                  <a:pt x="408411" y="4698258"/>
                  <a:pt x="412031" y="4686828"/>
                  <a:pt x="418889" y="4678445"/>
                </a:cubicBezTo>
                <a:cubicBezTo>
                  <a:pt x="434510" y="4659393"/>
                  <a:pt x="437178" y="4639772"/>
                  <a:pt x="428986" y="4617291"/>
                </a:cubicBezTo>
                <a:cubicBezTo>
                  <a:pt x="427651" y="4613864"/>
                  <a:pt x="427651" y="4609863"/>
                  <a:pt x="427462" y="4606053"/>
                </a:cubicBezTo>
                <a:cubicBezTo>
                  <a:pt x="423462" y="4545086"/>
                  <a:pt x="420984" y="4484127"/>
                  <a:pt x="414888" y="4423545"/>
                </a:cubicBezTo>
                <a:cubicBezTo>
                  <a:pt x="412411" y="4398972"/>
                  <a:pt x="401553" y="4375349"/>
                  <a:pt x="394695" y="4351154"/>
                </a:cubicBezTo>
                <a:cubicBezTo>
                  <a:pt x="393361" y="4346201"/>
                  <a:pt x="391265" y="4340674"/>
                  <a:pt x="392218" y="4335722"/>
                </a:cubicBezTo>
                <a:cubicBezTo>
                  <a:pt x="401743" y="4281810"/>
                  <a:pt x="387837" y="4231324"/>
                  <a:pt x="369547" y="4181603"/>
                </a:cubicBezTo>
                <a:cubicBezTo>
                  <a:pt x="367642" y="4176461"/>
                  <a:pt x="368214" y="4170174"/>
                  <a:pt x="368595" y="4164458"/>
                </a:cubicBezTo>
                <a:cubicBezTo>
                  <a:pt x="369928" y="4148453"/>
                  <a:pt x="376597" y="4131119"/>
                  <a:pt x="372597" y="4116641"/>
                </a:cubicBezTo>
                <a:cubicBezTo>
                  <a:pt x="361545" y="4078159"/>
                  <a:pt x="348211" y="4040058"/>
                  <a:pt x="331447" y="4003861"/>
                </a:cubicBezTo>
                <a:cubicBezTo>
                  <a:pt x="314493" y="3967091"/>
                  <a:pt x="300203" y="3932993"/>
                  <a:pt x="317350" y="3890891"/>
                </a:cubicBezTo>
                <a:cubicBezTo>
                  <a:pt x="324589" y="3872985"/>
                  <a:pt x="319445" y="3849362"/>
                  <a:pt x="317541" y="3828785"/>
                </a:cubicBezTo>
                <a:cubicBezTo>
                  <a:pt x="316016" y="3813737"/>
                  <a:pt x="307442" y="3799258"/>
                  <a:pt x="307442" y="3784397"/>
                </a:cubicBezTo>
                <a:cubicBezTo>
                  <a:pt x="307442" y="3744770"/>
                  <a:pt x="297346" y="3709529"/>
                  <a:pt x="276771" y="3675238"/>
                </a:cubicBezTo>
                <a:cubicBezTo>
                  <a:pt x="268770" y="3661899"/>
                  <a:pt x="274105" y="3641134"/>
                  <a:pt x="272009" y="3623799"/>
                </a:cubicBezTo>
                <a:cubicBezTo>
                  <a:pt x="269533" y="3605509"/>
                  <a:pt x="267247" y="3586653"/>
                  <a:pt x="261721" y="3569124"/>
                </a:cubicBezTo>
                <a:cubicBezTo>
                  <a:pt x="247242" y="3523785"/>
                  <a:pt x="230859" y="3479015"/>
                  <a:pt x="215618" y="3433866"/>
                </a:cubicBezTo>
                <a:cubicBezTo>
                  <a:pt x="203045" y="3396719"/>
                  <a:pt x="212952" y="3360139"/>
                  <a:pt x="218285" y="3323372"/>
                </a:cubicBezTo>
                <a:cubicBezTo>
                  <a:pt x="221716" y="3300319"/>
                  <a:pt x="229907" y="3278795"/>
                  <a:pt x="217715" y="3252885"/>
                </a:cubicBezTo>
                <a:cubicBezTo>
                  <a:pt x="206093" y="3228119"/>
                  <a:pt x="208761" y="3196686"/>
                  <a:pt x="202474" y="3168870"/>
                </a:cubicBezTo>
                <a:cubicBezTo>
                  <a:pt x="197141" y="3145436"/>
                  <a:pt x="188566" y="3122770"/>
                  <a:pt x="180184" y="3100099"/>
                </a:cubicBezTo>
                <a:cubicBezTo>
                  <a:pt x="168753" y="3069235"/>
                  <a:pt x="156753" y="3038756"/>
                  <a:pt x="162468" y="3005035"/>
                </a:cubicBezTo>
                <a:cubicBezTo>
                  <a:pt x="168946" y="2966742"/>
                  <a:pt x="144561" y="2940455"/>
                  <a:pt x="128367" y="2910353"/>
                </a:cubicBezTo>
                <a:cubicBezTo>
                  <a:pt x="117318" y="2889587"/>
                  <a:pt x="109126" y="2866918"/>
                  <a:pt x="102267" y="2844248"/>
                </a:cubicBezTo>
                <a:cubicBezTo>
                  <a:pt x="93313" y="2813958"/>
                  <a:pt x="87978" y="2782716"/>
                  <a:pt x="79217" y="2752235"/>
                </a:cubicBezTo>
                <a:cubicBezTo>
                  <a:pt x="66072" y="2706131"/>
                  <a:pt x="55784" y="2659455"/>
                  <a:pt x="63024" y="2611450"/>
                </a:cubicBezTo>
                <a:cubicBezTo>
                  <a:pt x="66262" y="2589352"/>
                  <a:pt x="66072" y="2568774"/>
                  <a:pt x="61307" y="2546678"/>
                </a:cubicBezTo>
                <a:cubicBezTo>
                  <a:pt x="53497" y="2510483"/>
                  <a:pt x="52545" y="2473333"/>
                  <a:pt x="23399" y="2444184"/>
                </a:cubicBezTo>
                <a:cubicBezTo>
                  <a:pt x="13111" y="2433897"/>
                  <a:pt x="10446" y="2415420"/>
                  <a:pt x="5110" y="2400369"/>
                </a:cubicBezTo>
                <a:cubicBezTo>
                  <a:pt x="-1178" y="2383032"/>
                  <a:pt x="2062" y="2370270"/>
                  <a:pt x="20352" y="2360933"/>
                </a:cubicBezTo>
                <a:cubicBezTo>
                  <a:pt x="28541" y="2356744"/>
                  <a:pt x="36543" y="2344741"/>
                  <a:pt x="37878" y="2335405"/>
                </a:cubicBezTo>
                <a:cubicBezTo>
                  <a:pt x="41877" y="2307402"/>
                  <a:pt x="35972" y="2281683"/>
                  <a:pt x="23017" y="2254633"/>
                </a:cubicBezTo>
                <a:cubicBezTo>
                  <a:pt x="10825" y="2229296"/>
                  <a:pt x="12159" y="2197670"/>
                  <a:pt x="7395" y="2168903"/>
                </a:cubicBezTo>
                <a:cubicBezTo>
                  <a:pt x="5681" y="2158712"/>
                  <a:pt x="3062" y="2148519"/>
                  <a:pt x="871" y="2138304"/>
                </a:cubicBezTo>
                <a:lnTo>
                  <a:pt x="0" y="2131532"/>
                </a:lnTo>
                <a:lnTo>
                  <a:pt x="0" y="2072225"/>
                </a:lnTo>
                <a:lnTo>
                  <a:pt x="251" y="2069340"/>
                </a:lnTo>
                <a:cubicBezTo>
                  <a:pt x="2061" y="2056600"/>
                  <a:pt x="4156" y="2043835"/>
                  <a:pt x="5299" y="2030977"/>
                </a:cubicBezTo>
                <a:cubicBezTo>
                  <a:pt x="7203" y="2010974"/>
                  <a:pt x="6442" y="1990589"/>
                  <a:pt x="8729" y="1970586"/>
                </a:cubicBezTo>
                <a:cubicBezTo>
                  <a:pt x="10446" y="1954202"/>
                  <a:pt x="14826" y="1938009"/>
                  <a:pt x="18445" y="1921817"/>
                </a:cubicBezTo>
                <a:cubicBezTo>
                  <a:pt x="19779" y="1915912"/>
                  <a:pt x="24922" y="1910004"/>
                  <a:pt x="24161" y="1904673"/>
                </a:cubicBezTo>
                <a:cubicBezTo>
                  <a:pt x="15970" y="1851709"/>
                  <a:pt x="52545" y="1813610"/>
                  <a:pt x="68738" y="1768838"/>
                </a:cubicBezTo>
                <a:cubicBezTo>
                  <a:pt x="85885" y="1721785"/>
                  <a:pt x="112174" y="1676253"/>
                  <a:pt x="104364" y="1623675"/>
                </a:cubicBezTo>
                <a:cubicBezTo>
                  <a:pt x="99601" y="1591859"/>
                  <a:pt x="88551" y="1561189"/>
                  <a:pt x="81883" y="1529563"/>
                </a:cubicBezTo>
                <a:cubicBezTo>
                  <a:pt x="79597" y="1518324"/>
                  <a:pt x="79979" y="1505751"/>
                  <a:pt x="82264" y="1494509"/>
                </a:cubicBezTo>
                <a:cubicBezTo>
                  <a:pt x="92744" y="1440216"/>
                  <a:pt x="94267" y="1386684"/>
                  <a:pt x="77120" y="1333341"/>
                </a:cubicBezTo>
                <a:cubicBezTo>
                  <a:pt x="74262" y="1324198"/>
                  <a:pt x="71597" y="1314483"/>
                  <a:pt x="71597" y="1304955"/>
                </a:cubicBezTo>
                <a:cubicBezTo>
                  <a:pt x="71597" y="1252757"/>
                  <a:pt x="75597" y="1201512"/>
                  <a:pt x="94267" y="1151600"/>
                </a:cubicBezTo>
                <a:cubicBezTo>
                  <a:pt x="100554" y="1134834"/>
                  <a:pt x="96553" y="1114449"/>
                  <a:pt x="98078" y="1095972"/>
                </a:cubicBezTo>
                <a:cubicBezTo>
                  <a:pt x="99409" y="1078826"/>
                  <a:pt x="99981" y="1061298"/>
                  <a:pt x="104364" y="1044725"/>
                </a:cubicBezTo>
                <a:cubicBezTo>
                  <a:pt x="110839" y="1020529"/>
                  <a:pt x="111601" y="998052"/>
                  <a:pt x="105887" y="973095"/>
                </a:cubicBezTo>
                <a:cubicBezTo>
                  <a:pt x="100554" y="949281"/>
                  <a:pt x="103220" y="923562"/>
                  <a:pt x="103029" y="898797"/>
                </a:cubicBezTo>
                <a:cubicBezTo>
                  <a:pt x="102839" y="871173"/>
                  <a:pt x="102649" y="843552"/>
                  <a:pt x="103601" y="815929"/>
                </a:cubicBezTo>
                <a:cubicBezTo>
                  <a:pt x="103981" y="804877"/>
                  <a:pt x="111601" y="792306"/>
                  <a:pt x="108553" y="783158"/>
                </a:cubicBezTo>
                <a:cubicBezTo>
                  <a:pt x="98267" y="753633"/>
                  <a:pt x="110649" y="724104"/>
                  <a:pt x="105127" y="694576"/>
                </a:cubicBezTo>
                <a:cubicBezTo>
                  <a:pt x="102267" y="680096"/>
                  <a:pt x="110078" y="663713"/>
                  <a:pt x="110839" y="648092"/>
                </a:cubicBezTo>
                <a:cubicBezTo>
                  <a:pt x="112174" y="622564"/>
                  <a:pt x="111601" y="597037"/>
                  <a:pt x="111983" y="571508"/>
                </a:cubicBezTo>
                <a:cubicBezTo>
                  <a:pt x="112174" y="563125"/>
                  <a:pt x="112936" y="554933"/>
                  <a:pt x="113318" y="546552"/>
                </a:cubicBezTo>
                <a:cubicBezTo>
                  <a:pt x="113697" y="539121"/>
                  <a:pt x="115411" y="531310"/>
                  <a:pt x="114081" y="524262"/>
                </a:cubicBezTo>
                <a:cubicBezTo>
                  <a:pt x="109315" y="498733"/>
                  <a:pt x="101505" y="473587"/>
                  <a:pt x="98457" y="447870"/>
                </a:cubicBezTo>
                <a:cubicBezTo>
                  <a:pt x="95792" y="425581"/>
                  <a:pt x="99409" y="402529"/>
                  <a:pt x="97505" y="380050"/>
                </a:cubicBezTo>
                <a:cubicBezTo>
                  <a:pt x="94267" y="340425"/>
                  <a:pt x="88551" y="300800"/>
                  <a:pt x="84930" y="261173"/>
                </a:cubicBezTo>
                <a:cubicBezTo>
                  <a:pt x="84168" y="252600"/>
                  <a:pt x="88934" y="243648"/>
                  <a:pt x="89314" y="234883"/>
                </a:cubicBezTo>
                <a:cubicBezTo>
                  <a:pt x="90266" y="207450"/>
                  <a:pt x="90457" y="180017"/>
                  <a:pt x="91027" y="152584"/>
                </a:cubicBezTo>
                <a:cubicBezTo>
                  <a:pt x="91218" y="136963"/>
                  <a:pt x="90647" y="121150"/>
                  <a:pt x="92361" y="105718"/>
                </a:cubicBezTo>
                <a:cubicBezTo>
                  <a:pt x="94647" y="85336"/>
                  <a:pt x="98078" y="66857"/>
                  <a:pt x="83217" y="47806"/>
                </a:cubicBezTo>
                <a:cubicBezTo>
                  <a:pt x="77453" y="40471"/>
                  <a:pt x="73691" y="32636"/>
                  <a:pt x="71207" y="24480"/>
                </a:cubicBezTo>
                <a:close/>
              </a:path>
            </a:pathLst>
          </a:custGeom>
          <a:effectLst>
            <a:outerShdw blurRad="381000" dist="152400" dir="10800000" algn="tr" rotWithShape="0">
              <a:prstClr val="black">
                <a:alpha val="10000"/>
              </a:prstClr>
            </a:outerShdw>
          </a:effectLst>
        </p:spPr>
      </p:pic>
    </p:spTree>
    <p:extLst>
      <p:ext uri="{BB962C8B-B14F-4D97-AF65-F5344CB8AC3E}">
        <p14:creationId xmlns:p14="http://schemas.microsoft.com/office/powerpoint/2010/main" val="3357329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B52A138-2FB7-71FB-FBCB-581E6D13BC8F}"/>
            </a:ext>
          </a:extLst>
        </p:cNvPr>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8F90786E-B72D-4C32-BDCE-A170B0078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5E46F2E7-848F-4A6C-A098-4764FDEA77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Picture 4" descr="Medio cuerpo de una persona sosteniendo una casa en miniatura">
            <a:extLst>
              <a:ext uri="{FF2B5EF4-FFF2-40B4-BE49-F238E27FC236}">
                <a16:creationId xmlns:a16="http://schemas.microsoft.com/office/drawing/2014/main" id="{367AC3C1-67D8-7131-16DC-7044EFE2DE98}"/>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905C8F62-8366-5FF7-A68F-385F12CBD99A}"/>
              </a:ext>
            </a:extLst>
          </p:cNvPr>
          <p:cNvSpPr>
            <a:spLocks noGrp="1"/>
          </p:cNvSpPr>
          <p:nvPr>
            <p:ph idx="1"/>
          </p:nvPr>
        </p:nvSpPr>
        <p:spPr>
          <a:xfrm>
            <a:off x="392012" y="197030"/>
            <a:ext cx="4313551" cy="4072043"/>
          </a:xfrm>
        </p:spPr>
        <p:txBody>
          <a:bodyPr>
            <a:normAutofit/>
          </a:bodyPr>
          <a:lstStyle/>
          <a:p>
            <a:pPr marL="0" indent="0">
              <a:buNone/>
            </a:pPr>
            <a:r>
              <a:rPr lang="es-ES_tradnl" sz="2400" dirty="0">
                <a:solidFill>
                  <a:schemeClr val="bg1"/>
                </a:solidFill>
              </a:rPr>
              <a:t>Amós describe la existencia de «muchas casas» de lujo y «marfil». La clase alta gozaba de «casa de invierno» y «casa de verano» (Amós 3: 15). El profeta describe el estado de bienestar de los «reposados en Sion» y de los «confiados en el monte de Samaria» (Amós 6: 1). </a:t>
            </a:r>
          </a:p>
          <a:p>
            <a:pPr marL="0" indent="0">
              <a:buNone/>
            </a:pPr>
            <a:endParaRPr lang="es-ES_tradnl" sz="2400" dirty="0">
              <a:solidFill>
                <a:schemeClr val="bg1"/>
              </a:solidFill>
            </a:endParaRPr>
          </a:p>
          <a:p>
            <a:pPr marL="0" indent="0">
              <a:buNone/>
            </a:pPr>
            <a:endParaRPr lang="es-ES_tradnl" sz="2400" dirty="0">
              <a:solidFill>
                <a:schemeClr val="bg1"/>
              </a:solidFill>
            </a:endParaRPr>
          </a:p>
        </p:txBody>
      </p:sp>
    </p:spTree>
    <p:extLst>
      <p:ext uri="{BB962C8B-B14F-4D97-AF65-F5344CB8AC3E}">
        <p14:creationId xmlns:p14="http://schemas.microsoft.com/office/powerpoint/2010/main" val="2966351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9D089B-5DE2-9A55-74C6-7EFEF84C6D12}"/>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Grupo de personas de pie&#10;&#10;Descripción generada automáticamente con confianza media">
            <a:extLst>
              <a:ext uri="{FF2B5EF4-FFF2-40B4-BE49-F238E27FC236}">
                <a16:creationId xmlns:a16="http://schemas.microsoft.com/office/drawing/2014/main" id="{AC8CBD01-4DCC-C803-E2B2-3016177130C6}"/>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F9BF9537-DCD3-F946-58F6-2DC9CE33D74E}"/>
              </a:ext>
            </a:extLst>
          </p:cNvPr>
          <p:cNvSpPr>
            <a:spLocks noGrp="1"/>
          </p:cNvSpPr>
          <p:nvPr>
            <p:ph idx="1"/>
          </p:nvPr>
        </p:nvSpPr>
        <p:spPr>
          <a:xfrm>
            <a:off x="7284378" y="2737814"/>
            <a:ext cx="4664468" cy="4120186"/>
          </a:xfrm>
        </p:spPr>
        <p:txBody>
          <a:bodyPr>
            <a:normAutofit/>
          </a:bodyPr>
          <a:lstStyle/>
          <a:p>
            <a:pPr marL="0" indent="0">
              <a:buNone/>
            </a:pPr>
            <a:r>
              <a:rPr lang="es-ES_tradnl" sz="2500" dirty="0">
                <a:solidFill>
                  <a:srgbClr val="FFFFFF"/>
                </a:solidFill>
              </a:rPr>
              <a:t>«Ustedes duermen en camas de marfil, y reposan sobre sus divanes; se alimentan con los corderos del rebaño y con los novillos que sacan del engordadero; gorjean al son de la flauta […]; beben vino en grandes copas y se perfuman con las mejores fragancias» (Amós 6: 4-6, RVC).</a:t>
            </a:r>
          </a:p>
        </p:txBody>
      </p:sp>
    </p:spTree>
    <p:extLst>
      <p:ext uri="{BB962C8B-B14F-4D97-AF65-F5344CB8AC3E}">
        <p14:creationId xmlns:p14="http://schemas.microsoft.com/office/powerpoint/2010/main" val="3571174978"/>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A40CA31-C655-84B0-72FB-0391F7C201CC}"/>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93EB4457-C3CA-7278-5AE7-9135520436A2}"/>
              </a:ext>
            </a:extLst>
          </p:cNvPr>
          <p:cNvSpPr>
            <a:spLocks noGrp="1"/>
          </p:cNvSpPr>
          <p:nvPr>
            <p:ph idx="1"/>
          </p:nvPr>
        </p:nvSpPr>
        <p:spPr>
          <a:xfrm>
            <a:off x="897769" y="1818525"/>
            <a:ext cx="5092065" cy="3873358"/>
          </a:xfrm>
        </p:spPr>
        <p:txBody>
          <a:bodyPr>
            <a:normAutofit fontScale="92500" lnSpcReduction="10000"/>
          </a:bodyPr>
          <a:lstStyle/>
          <a:p>
            <a:pPr marL="0" indent="0">
              <a:lnSpc>
                <a:spcPct val="110000"/>
              </a:lnSpc>
              <a:buNone/>
            </a:pPr>
            <a:r>
              <a:rPr lang="es-ES_tradnl" sz="2400" dirty="0">
                <a:solidFill>
                  <a:schemeClr val="bg1"/>
                </a:solidFill>
              </a:rPr>
              <a:t>La historia de la humanidad revela que cuando la religión es usada por los intereses políticos, inevitablemente es convertida en una ideología para la legitimación del poder y, por lo tanto, en un instrumento de opresión. Israel no era la excepción. El egoísmo humano en contubernio con la falsa religión nunca permitirá que la prosperidad nacional sea un beneficio más allá de unos pocos.</a:t>
            </a: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Imagen 4" descr="Un grupo de personas con traje formal&#10;&#10;Descripción generada automáticamente">
            <a:extLst>
              <a:ext uri="{FF2B5EF4-FFF2-40B4-BE49-F238E27FC236}">
                <a16:creationId xmlns:a16="http://schemas.microsoft.com/office/drawing/2014/main" id="{5330CC51-5590-0B88-B059-D019565FB8F4}"/>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6525453" y="10"/>
            <a:ext cx="5666547" cy="6857990"/>
          </a:xfrm>
          <a:prstGeom prst="rect">
            <a:avLst/>
          </a:prstGeom>
        </p:spPr>
      </p:pic>
    </p:spTree>
    <p:extLst>
      <p:ext uri="{BB962C8B-B14F-4D97-AF65-F5344CB8AC3E}">
        <p14:creationId xmlns:p14="http://schemas.microsoft.com/office/powerpoint/2010/main" val="19464291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66337C4-EBEE-83F8-E30C-CA8E3CA97E52}"/>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a persona haciendo gestos con la mano en un campo&#10;&#10;Descripción generada automáticamente con confianza baja">
            <a:extLst>
              <a:ext uri="{FF2B5EF4-FFF2-40B4-BE49-F238E27FC236}">
                <a16:creationId xmlns:a16="http://schemas.microsoft.com/office/drawing/2014/main" id="{88001F45-2F37-7DFA-E6CB-85277159290A}"/>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AF30FDBC-6716-1314-13BA-33590658CAA9}"/>
              </a:ext>
            </a:extLst>
          </p:cNvPr>
          <p:cNvSpPr>
            <a:spLocks noGrp="1"/>
          </p:cNvSpPr>
          <p:nvPr>
            <p:ph idx="1"/>
          </p:nvPr>
        </p:nvSpPr>
        <p:spPr>
          <a:xfrm>
            <a:off x="0" y="0"/>
            <a:ext cx="12192000" cy="6858000"/>
          </a:xfrm>
          <a:solidFill>
            <a:schemeClr val="dk1">
              <a:alpha val="43000"/>
            </a:schemeClr>
          </a:solidFill>
        </p:spPr>
        <p:style>
          <a:lnRef idx="2">
            <a:schemeClr val="dk1">
              <a:shade val="15000"/>
            </a:schemeClr>
          </a:lnRef>
          <a:fillRef idx="1">
            <a:schemeClr val="dk1"/>
          </a:fillRef>
          <a:effectRef idx="0">
            <a:schemeClr val="dk1"/>
          </a:effectRef>
          <a:fontRef idx="minor">
            <a:schemeClr val="lt1"/>
          </a:fontRef>
        </p:style>
        <p:txBody>
          <a:bodyPr anchor="ctr">
            <a:normAutofit/>
          </a:bodyPr>
          <a:lstStyle/>
          <a:p>
            <a:pPr marL="7561263" indent="0">
              <a:buNone/>
            </a:pPr>
            <a:r>
              <a:rPr lang="es-ES_tradnl" sz="2400" dirty="0">
                <a:solidFill>
                  <a:srgbClr val="FFFFFF"/>
                </a:solidFill>
                <a:latin typeface="Trebuchet MS" panose="020B0703020202090204" pitchFamily="34" charset="0"/>
              </a:rPr>
              <a:t>Amós era de </a:t>
            </a:r>
            <a:r>
              <a:rPr lang="es-ES_tradnl" sz="2400" dirty="0" err="1">
                <a:solidFill>
                  <a:srgbClr val="FFFFFF"/>
                </a:solidFill>
                <a:latin typeface="Trebuchet MS" panose="020B0703020202090204" pitchFamily="34" charset="0"/>
              </a:rPr>
              <a:t>Tecoa</a:t>
            </a:r>
            <a:r>
              <a:rPr lang="es-ES_tradnl" sz="2400" dirty="0">
                <a:solidFill>
                  <a:srgbClr val="FFFFFF"/>
                </a:solidFill>
                <a:latin typeface="Trebuchet MS" panose="020B0703020202090204" pitchFamily="34" charset="0"/>
              </a:rPr>
              <a:t>, un pueblo localizado a unas cuantas millas al sur de Jerusalén, lo que indica que el profeta pertenecía al reino de Judá (Amós 1: 1). A pesar de eso, Dios lo mandó al reino de Israel a denunciar el pecado, la falsa religión, y la injusticia social. </a:t>
            </a:r>
            <a:r>
              <a:rPr lang="es-ES_tradnl" sz="2400" dirty="0">
                <a:solidFill>
                  <a:srgbClr val="ED7C31"/>
                </a:solidFill>
                <a:latin typeface="Trebuchet MS" panose="020B0703020202090204" pitchFamily="34" charset="0"/>
              </a:rPr>
              <a:t>Amós basó su mensaje en las providencias de Dios por su pueblo en el pasado.</a:t>
            </a:r>
          </a:p>
        </p:txBody>
      </p:sp>
      <p:sp>
        <p:nvSpPr>
          <p:cNvPr id="2" name="Título 1">
            <a:extLst>
              <a:ext uri="{FF2B5EF4-FFF2-40B4-BE49-F238E27FC236}">
                <a16:creationId xmlns:a16="http://schemas.microsoft.com/office/drawing/2014/main" id="{3445F19C-C8EB-42B8-08C9-E421B95E2CD5}"/>
              </a:ext>
            </a:extLst>
          </p:cNvPr>
          <p:cNvSpPr>
            <a:spLocks noGrp="1"/>
          </p:cNvSpPr>
          <p:nvPr>
            <p:ph type="title"/>
          </p:nvPr>
        </p:nvSpPr>
        <p:spPr>
          <a:xfrm>
            <a:off x="3454078" y="2083442"/>
            <a:ext cx="3675928" cy="2355741"/>
          </a:xfrm>
        </p:spPr>
        <p:txBody>
          <a:bodyPr>
            <a:normAutofit/>
          </a:bodyPr>
          <a:lstStyle/>
          <a:p>
            <a:pPr algn="r"/>
            <a:r>
              <a:rPr lang="es-ES_tradnl" dirty="0">
                <a:solidFill>
                  <a:srgbClr val="ED7C31"/>
                </a:solidFill>
              </a:rPr>
              <a:t>AMÓS Y SU MENSAJE</a:t>
            </a:r>
          </a:p>
        </p:txBody>
      </p:sp>
    </p:spTree>
    <p:extLst>
      <p:ext uri="{BB962C8B-B14F-4D97-AF65-F5344CB8AC3E}">
        <p14:creationId xmlns:p14="http://schemas.microsoft.com/office/powerpoint/2010/main" val="4239680787"/>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8257</TotalTime>
  <Words>1573</Words>
  <Application>Microsoft Macintosh PowerPoint</Application>
  <PresentationFormat>Widescreen</PresentationFormat>
  <Paragraphs>57</Paragraphs>
  <Slides>27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Helvetica</vt:lpstr>
      <vt:lpstr>Times</vt:lpstr>
      <vt:lpstr>Times New Roman</vt:lpstr>
      <vt:lpstr>Trebuchet MS</vt:lpstr>
      <vt:lpstr>Tema de Office</vt:lpstr>
      <vt:lpstr>PowerPoint Presentation</vt:lpstr>
      <vt:lpstr>PowerPoint Presentation</vt:lpstr>
      <vt:lpstr>LOS PECADOS DE ISRAEL</vt:lpstr>
      <vt:lpstr>PowerPoint Presentation</vt:lpstr>
      <vt:lpstr>PowerPoint Presentation</vt:lpstr>
      <vt:lpstr>PowerPoint Presentation</vt:lpstr>
      <vt:lpstr>PowerPoint Presentation</vt:lpstr>
      <vt:lpstr>PowerPoint Presentation</vt:lpstr>
      <vt:lpstr>AMÓS Y SU MENSAJE</vt:lpstr>
      <vt:lpstr>PowerPoint Presentation</vt:lpstr>
      <vt:lpstr>AMÓS ENTRE LOS POBRES</vt:lpstr>
      <vt:lpstr>PowerPoint Presentation</vt:lpstr>
      <vt:lpstr>PowerPoint Presentation</vt:lpstr>
      <vt:lpstr>PowerPoint Presentation</vt:lpstr>
      <vt:lpstr>LA MISIÓN DE UN HOMBRE COMÚN</vt:lpstr>
      <vt:lpstr>PowerPoint Presentation</vt:lpstr>
      <vt:lpstr>PowerPoint Presentation</vt:lpstr>
      <vt:lpstr>Nota las relaciones:</vt:lpstr>
      <vt:lpstr>AMÓS EN EL CONCILIO DE DIVINO</vt:lpstr>
      <vt:lpstr>PowerPoint Presentation</vt:lpstr>
      <vt:lpstr>PowerPoint Presentation</vt:lpstr>
      <vt:lpstr>PowerPoint Presentation</vt:lpstr>
      <vt:lpstr>PowerPoint Presentation</vt:lpstr>
      <vt:lpstr>PowerPoint Presentation</vt:lpstr>
      <vt:lpstr>PowerPoint Presentation</vt:lpstr>
      <vt:lpstr>Reflexiona</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Philip Ismael Méndez Reyes</dc:creator>
  <cp:keywords/>
  <dc:description/>
  <cp:lastModifiedBy>Mario Thorp</cp:lastModifiedBy>
  <cp:revision>55</cp:revision>
  <dcterms:created xsi:type="dcterms:W3CDTF">2024-01-11T14:24:22Z</dcterms:created>
  <dcterms:modified xsi:type="dcterms:W3CDTF">2026-02-24T19:19:29Z</dcterms:modified>
  <cp:category/>
</cp:coreProperties>
</file>