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8" r:id="rId2"/>
    <p:sldId id="292" r:id="rId3"/>
    <p:sldId id="256" r:id="rId4"/>
    <p:sldId id="257" r:id="rId5"/>
    <p:sldId id="258" r:id="rId6"/>
    <p:sldId id="259" r:id="rId7"/>
    <p:sldId id="260" r:id="rId8"/>
    <p:sldId id="261" r:id="rId9"/>
    <p:sldId id="262" r:id="rId10"/>
    <p:sldId id="263" r:id="rId11"/>
    <p:sldId id="264" r:id="rId12"/>
    <p:sldId id="265" r:id="rId13"/>
    <p:sldId id="266" r:id="rId14"/>
    <p:sldId id="267" r:id="rId15"/>
    <p:sldId id="291" r:id="rId16"/>
    <p:sldId id="296" r:id="rId17"/>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59"/>
    <p:restoredTop sz="94701"/>
  </p:normalViewPr>
  <p:slideViewPr>
    <p:cSldViewPr snapToGrid="0">
      <p:cViewPr varScale="1">
        <p:scale>
          <a:sx n="105" d="100"/>
          <a:sy n="105" d="100"/>
        </p:scale>
        <p:origin x="208" y="5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A44975-D82B-637F-F620-7CD68AA158C0}"/>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48BA5E7F-7360-BBC8-A40D-E907E9249A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143E30DA-AF79-42B8-E783-EEDE68AF785C}"/>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4BD0EB8A-47B6-13F0-0763-2F8EFF4E035C}"/>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839D86EE-E539-DAAA-BB21-1BB4B6766CB6}"/>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274053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1DBF7-A100-8D7D-4910-F8B0E6C1C903}"/>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7746441E-BA9B-2CA8-ABB0-FD77D5030EA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3021D694-D546-DE7D-FE32-1943494A567D}"/>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B290F978-94DA-9EA1-C562-A9BDB5FF627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046942F8-A7C8-6CC9-7910-274767FB91B3}"/>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685257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AE93A92-6EB1-E643-8213-71FCE74C7CA2}"/>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E8086776-5BDF-68E6-8D08-095D85F05BB9}"/>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DAC100DA-0FC1-987C-E3E0-ECDF0A0F7F25}"/>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1A57D2CF-3EA6-60FB-7C68-6D00A1FB49B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5D6990AF-4ACC-DE75-49CD-BF63419795B1}"/>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1967497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880FA3-4A67-34EA-75C5-0A38BCDAF791}"/>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0EAED139-B237-B0B0-E8AF-6EEB27E0B9CC}"/>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E211FFBF-2000-5E6F-2D8B-805FB4307902}"/>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9618EFD1-1F59-50E7-FA60-DA22F38ED79C}"/>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412271C-B1BF-3E13-9E5E-5F16A54FC67B}"/>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1496789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B14451-C5FD-A5D5-F24A-6589357DFB59}"/>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762D42B8-5CC2-D5A0-DD50-515179329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2D451C1-3D15-6CB8-148F-67E189A2E4A4}"/>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69A5C2F1-0523-F4C4-D18D-4F49C0AFA877}"/>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1FDF91AF-52EC-8381-4CA9-3215E4547183}"/>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127140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E4873E-67DD-2858-68EC-103825817DF0}"/>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8639255F-64E7-0332-2EE8-765E843884D8}"/>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A9C243EB-414D-ED99-0CFC-4F355BA75486}"/>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750BE0E7-F489-4371-E520-3DF5876FEBCE}"/>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6" name="Marcador de pie de página 5">
            <a:extLst>
              <a:ext uri="{FF2B5EF4-FFF2-40B4-BE49-F238E27FC236}">
                <a16:creationId xmlns:a16="http://schemas.microsoft.com/office/drawing/2014/main" id="{7FC66792-8E92-401C-5394-5903ECA46149}"/>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7DF7519-AD8C-EB9F-D372-5F83ACD589D5}"/>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3098409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CC234-ECCC-ABA7-05E5-B323D7F20B3D}"/>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51E5E646-EE9C-C69A-7112-6D17151BD1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F724783D-2E1A-499A-6535-564C407A0473}"/>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E99962E7-B5E0-C80A-7D32-6534E0450C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283638AB-2E5B-D542-1E93-C3BFBC0E85FD}"/>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275EF1CC-A646-CA49-08C8-8A91DA82876C}"/>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8" name="Marcador de pie de página 7">
            <a:extLst>
              <a:ext uri="{FF2B5EF4-FFF2-40B4-BE49-F238E27FC236}">
                <a16:creationId xmlns:a16="http://schemas.microsoft.com/office/drawing/2014/main" id="{991E2CEA-9779-FA65-5202-B9CB585077EA}"/>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3827F154-B1AE-7273-B99E-A2EABE39FF74}"/>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3195769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1B2425-EB71-FAF2-8B5B-F8873F5FD79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3C109E0E-E878-7489-56F6-D28A9A2DF117}"/>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4" name="Marcador de pie de página 3">
            <a:extLst>
              <a:ext uri="{FF2B5EF4-FFF2-40B4-BE49-F238E27FC236}">
                <a16:creationId xmlns:a16="http://schemas.microsoft.com/office/drawing/2014/main" id="{EE5D06D3-E434-F1D3-DF1C-CD5015BB9964}"/>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9B45BCD6-265E-C4DA-6689-EDE1B567EB66}"/>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1798686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1142835-D5E9-0EB5-92F4-F05558C6A847}"/>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3" name="Marcador de pie de página 2">
            <a:extLst>
              <a:ext uri="{FF2B5EF4-FFF2-40B4-BE49-F238E27FC236}">
                <a16:creationId xmlns:a16="http://schemas.microsoft.com/office/drawing/2014/main" id="{B7C083F1-3A87-5343-CD42-D613F67F11AF}"/>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23CD2C80-DEBD-4F3E-B6AE-4BB77C832695}"/>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2323781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4BE1D7-D1F5-C214-57DA-A694FF4764E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62705E54-56E2-15C0-AE4D-17C98708B2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98E62B5D-55B9-0907-8BA7-7FA4CFE580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F15AAEB5-EEBA-DA9E-B731-14A4AE95A60C}"/>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6" name="Marcador de pie de página 5">
            <a:extLst>
              <a:ext uri="{FF2B5EF4-FFF2-40B4-BE49-F238E27FC236}">
                <a16:creationId xmlns:a16="http://schemas.microsoft.com/office/drawing/2014/main" id="{A8A6BF97-847F-476D-3626-C11ED3453CC9}"/>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1C9CF4D-6F57-CDF2-8AC8-B2EB910226DD}"/>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2811399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F20033-DEFB-C4ED-D8AA-C1DF0615F236}"/>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1F7BD68A-46D6-2CDE-995D-DCE0F6B678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E43DE0F9-7766-0654-E842-E61C6841A9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41F20D43-E372-094F-52FB-646B9AF91FB5}"/>
              </a:ext>
            </a:extLst>
          </p:cNvPr>
          <p:cNvSpPr>
            <a:spLocks noGrp="1"/>
          </p:cNvSpPr>
          <p:nvPr>
            <p:ph type="dt" sz="half" idx="10"/>
          </p:nvPr>
        </p:nvSpPr>
        <p:spPr/>
        <p:txBody>
          <a:bodyPr/>
          <a:lstStyle/>
          <a:p>
            <a:fld id="{1A440603-2443-6B49-9617-3672B2A82C53}" type="datetimeFigureOut">
              <a:rPr lang="es-CL" smtClean="0"/>
              <a:t>26-02-26</a:t>
            </a:fld>
            <a:endParaRPr lang="es-CL"/>
          </a:p>
        </p:txBody>
      </p:sp>
      <p:sp>
        <p:nvSpPr>
          <p:cNvPr id="6" name="Marcador de pie de página 5">
            <a:extLst>
              <a:ext uri="{FF2B5EF4-FFF2-40B4-BE49-F238E27FC236}">
                <a16:creationId xmlns:a16="http://schemas.microsoft.com/office/drawing/2014/main" id="{0D9A69A8-9A8B-874F-1563-B387CC842B0B}"/>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27001E5-BD6A-A2DA-7498-8408F377E017}"/>
              </a:ext>
            </a:extLst>
          </p:cNvPr>
          <p:cNvSpPr>
            <a:spLocks noGrp="1"/>
          </p:cNvSpPr>
          <p:nvPr>
            <p:ph type="sldNum" sz="quarter" idx="12"/>
          </p:nvPr>
        </p:nvSpPr>
        <p:spPr/>
        <p:txBody>
          <a:bodyPr/>
          <a:lstStyle/>
          <a:p>
            <a:fld id="{8169384D-07C8-2943-8CE0-92B00CFD6387}" type="slidenum">
              <a:rPr lang="es-CL" smtClean="0"/>
              <a:t>‹#›</a:t>
            </a:fld>
            <a:endParaRPr lang="es-CL"/>
          </a:p>
        </p:txBody>
      </p:sp>
    </p:spTree>
    <p:extLst>
      <p:ext uri="{BB962C8B-B14F-4D97-AF65-F5344CB8AC3E}">
        <p14:creationId xmlns:p14="http://schemas.microsoft.com/office/powerpoint/2010/main" val="331999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8AEE84F-62A4-4EDD-CA84-921B96A7A6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0C2FB32C-1FA6-89EA-046C-E513EE7CB7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27C845F4-D467-283C-26C1-251F2E15B9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440603-2443-6B49-9617-3672B2A82C53}" type="datetimeFigureOut">
              <a:rPr lang="es-CL" smtClean="0"/>
              <a:t>26-02-26</a:t>
            </a:fld>
            <a:endParaRPr lang="es-CL"/>
          </a:p>
        </p:txBody>
      </p:sp>
      <p:sp>
        <p:nvSpPr>
          <p:cNvPr id="5" name="Marcador de pie de página 4">
            <a:extLst>
              <a:ext uri="{FF2B5EF4-FFF2-40B4-BE49-F238E27FC236}">
                <a16:creationId xmlns:a16="http://schemas.microsoft.com/office/drawing/2014/main" id="{C6940FC4-9995-E861-76D4-E8443AF7E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200E4D61-0CA4-B995-17A5-A0AD4DF44A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69384D-07C8-2943-8CE0-92B00CFD6387}" type="slidenum">
              <a:rPr lang="es-CL" smtClean="0"/>
              <a:t>‹#›</a:t>
            </a:fld>
            <a:endParaRPr lang="es-CL"/>
          </a:p>
        </p:txBody>
      </p:sp>
    </p:spTree>
    <p:extLst>
      <p:ext uri="{BB962C8B-B14F-4D97-AF65-F5344CB8AC3E}">
        <p14:creationId xmlns:p14="http://schemas.microsoft.com/office/powerpoint/2010/main" val="2907396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588A6BEF-087D-C1B7-B23B-479ECAB159AB}"/>
              </a:ext>
            </a:extLst>
          </p:cNvPr>
          <p:cNvPicPr>
            <a:picLocks noChangeAspect="1"/>
          </p:cNvPicPr>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374498027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FD29E3F-E622-5540-78EA-3DD97E139FAB}"/>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6B5D4EE-2E74-9FC3-5807-9BB944B68609}"/>
              </a:ext>
            </a:extLst>
          </p:cNvPr>
          <p:cNvSpPr txBox="1"/>
          <p:nvPr/>
        </p:nvSpPr>
        <p:spPr>
          <a:xfrm>
            <a:off x="651222" y="2305615"/>
            <a:ext cx="6814970" cy="2246769"/>
          </a:xfrm>
          <a:prstGeom prst="rect">
            <a:avLst/>
          </a:prstGeom>
          <a:noFill/>
        </p:spPr>
        <p:txBody>
          <a:bodyPr wrap="square">
            <a:spAutoFit/>
          </a:bodyPr>
          <a:lstStyle/>
          <a:p>
            <a:pPr indent="457200" algn="just"/>
            <a:r>
              <a:rPr lang="es-ES" sz="2000" b="1" dirty="0" err="1">
                <a:solidFill>
                  <a:schemeClr val="bg1"/>
                </a:solidFill>
                <a:effectLst/>
                <a:ea typeface="Arial" panose="020B0604020202020204" pitchFamily="34" charset="0"/>
              </a:rPr>
              <a:t>However</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for</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God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fall</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of</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man</a:t>
            </a:r>
            <a:r>
              <a:rPr lang="es-ES" sz="2000" b="1" dirty="0">
                <a:solidFill>
                  <a:schemeClr val="bg1"/>
                </a:solidFill>
                <a:effectLst/>
                <a:ea typeface="Arial" panose="020B0604020202020204" pitchFamily="34" charset="0"/>
              </a:rPr>
              <a:t> and </a:t>
            </a:r>
            <a:r>
              <a:rPr lang="es-ES" sz="2000" b="1" dirty="0" err="1">
                <a:solidFill>
                  <a:schemeClr val="bg1"/>
                </a:solidFill>
                <a:effectLst/>
                <a:ea typeface="Arial" panose="020B0604020202020204" pitchFamily="34" charset="0"/>
              </a:rPr>
              <a:t>his</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wife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did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not</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take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him</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unawares</a:t>
            </a:r>
            <a:r>
              <a:rPr lang="es-ES" sz="2000" b="1" dirty="0">
                <a:solidFill>
                  <a:schemeClr val="bg1"/>
                </a:solidFill>
                <a:effectLst/>
                <a:ea typeface="Arial" panose="020B0604020202020204" pitchFamily="34" charset="0"/>
              </a:rPr>
              <a:t>, he </a:t>
            </a:r>
            <a:r>
              <a:rPr lang="es-ES" sz="2000" b="1" dirty="0" err="1">
                <a:solidFill>
                  <a:schemeClr val="bg1"/>
                </a:solidFill>
                <a:effectLst/>
                <a:ea typeface="Arial" panose="020B0604020202020204" pitchFamily="34" charset="0"/>
              </a:rPr>
              <a:t>had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already</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arranged</a:t>
            </a:r>
            <a:r>
              <a:rPr lang="es-ES" sz="2000" b="1" dirty="0">
                <a:solidFill>
                  <a:schemeClr val="bg1"/>
                </a:solidFill>
                <a:effectLst/>
                <a:ea typeface="Arial" panose="020B0604020202020204" pitchFamily="34" charset="0"/>
              </a:rPr>
              <a:t> a </a:t>
            </a:r>
            <a:r>
              <a:rPr lang="es-ES" sz="2000" b="1" dirty="0" err="1">
                <a:solidFill>
                  <a:schemeClr val="bg1"/>
                </a:solidFill>
                <a:effectLst/>
                <a:ea typeface="Arial" panose="020B0604020202020204" pitchFamily="34" charset="0"/>
              </a:rPr>
              <a:t>solution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for</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his</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children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to</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return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to</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lost</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Eden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again</a:t>
            </a:r>
            <a:r>
              <a:rPr lang="es-ES" sz="2000" b="1" dirty="0">
                <a:solidFill>
                  <a:schemeClr val="bg1"/>
                </a:solidFill>
                <a:effectLst/>
                <a:ea typeface="Arial" panose="020B0604020202020204" pitchFamily="34" charset="0"/>
              </a:rPr>
              <a:t> and </a:t>
            </a:r>
            <a:r>
              <a:rPr lang="es-ES" sz="2000" b="1" dirty="0" err="1">
                <a:solidFill>
                  <a:schemeClr val="bg1"/>
                </a:solidFill>
                <a:effectLst/>
                <a:ea typeface="Arial" panose="020B0604020202020204" pitchFamily="34" charset="0"/>
              </a:rPr>
              <a:t>regain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their</a:t>
            </a:r>
            <a:r>
              <a:rPr lang="es-ES" sz="2000" b="1" dirty="0">
                <a:solidFill>
                  <a:schemeClr val="bg1"/>
                </a:solidFill>
                <a:effectLst/>
                <a:ea typeface="Arial" panose="020B0604020202020204" pitchFamily="34" charset="0"/>
              </a:rPr>
              <a:t> full </a:t>
            </a:r>
            <a:r>
              <a:rPr lang="es-ES" sz="2000" b="1" dirty="0" err="1">
                <a:solidFill>
                  <a:schemeClr val="bg1"/>
                </a:solidFill>
                <a:effectLst/>
                <a:ea typeface="Arial" panose="020B0604020202020204" pitchFamily="34" charset="0"/>
              </a:rPr>
              <a:t>freedom</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When</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God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covered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nakedness</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of</a:t>
            </a:r>
            <a:r>
              <a:rPr lang="es-ES" sz="2000" b="1" dirty="0">
                <a:solidFill>
                  <a:schemeClr val="bg1"/>
                </a:solidFill>
                <a:effectLst/>
                <a:ea typeface="Arial" panose="020B0604020202020204" pitchFamily="34" charset="0"/>
              </a:rPr>
              <a:t> Adam and Eve he </a:t>
            </a:r>
            <a:r>
              <a:rPr lang="es-ES" sz="2000" b="1" dirty="0" err="1">
                <a:solidFill>
                  <a:schemeClr val="bg1"/>
                </a:solidFill>
                <a:effectLst/>
                <a:ea typeface="Arial" panose="020B0604020202020204" pitchFamily="34" charset="0"/>
              </a:rPr>
              <a:t>did</a:t>
            </a:r>
            <a:r>
              <a:rPr lang="es-ES" sz="2000" b="1" dirty="0">
                <a:solidFill>
                  <a:schemeClr val="bg1"/>
                </a:solidFill>
                <a:effectLst/>
                <a:ea typeface="Arial" panose="020B0604020202020204" pitchFamily="34" charset="0"/>
              </a:rPr>
              <a:t> so </a:t>
            </a:r>
            <a:r>
              <a:rPr lang="es-ES" sz="2000" b="1" dirty="0" err="1">
                <a:solidFill>
                  <a:schemeClr val="bg1"/>
                </a:solidFill>
                <a:effectLst/>
                <a:ea typeface="Arial" panose="020B0604020202020204" pitchFamily="34" charset="0"/>
              </a:rPr>
              <a:t>with</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skin </a:t>
            </a:r>
            <a:r>
              <a:rPr lang="es-ES" sz="2000" b="1" dirty="0" err="1">
                <a:solidFill>
                  <a:schemeClr val="bg1"/>
                </a:solidFill>
                <a:effectLst/>
                <a:ea typeface="Arial" panose="020B0604020202020204" pitchFamily="34" charset="0"/>
              </a:rPr>
              <a:t>of</a:t>
            </a:r>
            <a:r>
              <a:rPr lang="es-ES" sz="2000" b="1" dirty="0">
                <a:solidFill>
                  <a:schemeClr val="bg1"/>
                </a:solidFill>
                <a:effectLst/>
                <a:ea typeface="Arial" panose="020B0604020202020204" pitchFamily="34" charset="0"/>
              </a:rPr>
              <a:t> a </a:t>
            </a:r>
            <a:r>
              <a:rPr lang="es-ES" sz="2000" b="1" dirty="0" err="1">
                <a:solidFill>
                  <a:schemeClr val="bg1"/>
                </a:solidFill>
                <a:effectLst/>
                <a:ea typeface="Arial" panose="020B0604020202020204" pitchFamily="34" charset="0"/>
              </a:rPr>
              <a:t>lamb</a:t>
            </a:r>
            <a:r>
              <a:rPr lang="es-ES" sz="2000" b="1" dirty="0">
                <a:solidFill>
                  <a:schemeClr val="bg1"/>
                </a:solidFill>
                <a:effectLst/>
                <a:ea typeface="Arial" panose="020B0604020202020204" pitchFamily="34" charset="0"/>
              </a:rPr>
              <a:t>: "And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LORD </a:t>
            </a:r>
            <a:r>
              <a:rPr lang="es-ES" sz="2000" b="1" dirty="0" err="1">
                <a:solidFill>
                  <a:schemeClr val="bg1"/>
                </a:solidFill>
                <a:effectLst/>
                <a:ea typeface="Arial" panose="020B0604020202020204" pitchFamily="34" charset="0"/>
              </a:rPr>
              <a:t>God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made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man</a:t>
            </a:r>
            <a:r>
              <a:rPr lang="es-ES" sz="2000" b="1" dirty="0">
                <a:solidFill>
                  <a:schemeClr val="bg1"/>
                </a:solidFill>
                <a:effectLst/>
                <a:ea typeface="Arial" panose="020B0604020202020204" pitchFamily="34" charset="0"/>
              </a:rPr>
              <a:t> and </a:t>
            </a:r>
            <a:r>
              <a:rPr lang="es-ES" sz="2000" b="1" dirty="0" err="1">
                <a:solidFill>
                  <a:schemeClr val="bg1"/>
                </a:solidFill>
                <a:effectLst/>
                <a:ea typeface="Arial" panose="020B0604020202020204" pitchFamily="34" charset="0"/>
              </a:rPr>
              <a:t>his</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wife</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coats</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of</a:t>
            </a:r>
            <a:r>
              <a:rPr lang="es-ES" sz="2000" b="1" dirty="0">
                <a:solidFill>
                  <a:schemeClr val="bg1"/>
                </a:solidFill>
                <a:effectLst/>
                <a:ea typeface="Arial" panose="020B0604020202020204" pitchFamily="34" charset="0"/>
              </a:rPr>
              <a:t> skins and </a:t>
            </a:r>
            <a:r>
              <a:rPr lang="es-ES" sz="2000" b="1" dirty="0" err="1">
                <a:solidFill>
                  <a:schemeClr val="bg1"/>
                </a:solidFill>
                <a:effectLst/>
                <a:ea typeface="Arial" panose="020B0604020202020204" pitchFamily="34" charset="0"/>
              </a:rPr>
              <a:t>clothed</a:t>
            </a:r>
            <a:r>
              <a:rPr lang="es-ES" sz="2000" b="1" dirty="0">
                <a:solidFill>
                  <a:schemeClr val="bg1"/>
                </a:solidFill>
                <a:effectLst/>
                <a:ea typeface="Arial" panose="020B0604020202020204" pitchFamily="34" charset="0"/>
              </a:rPr>
              <a:t> </a:t>
            </a:r>
            <a:r>
              <a:rPr lang="es-ES" sz="2000" b="1" dirty="0" err="1">
                <a:solidFill>
                  <a:schemeClr val="bg1"/>
                </a:solidFill>
                <a:effectLst/>
                <a:ea typeface="Arial" panose="020B0604020202020204" pitchFamily="34" charset="0"/>
              </a:rPr>
              <a:t>them</a:t>
            </a:r>
            <a:r>
              <a:rPr lang="es-ES" sz="2000" b="1" dirty="0">
                <a:solidFill>
                  <a:schemeClr val="bg1"/>
                </a:solidFill>
                <a:effectLst/>
                <a:ea typeface="Arial" panose="020B0604020202020204" pitchFamily="34" charset="0"/>
              </a:rPr>
              <a:t>" (Genesis 3:21).</a:t>
            </a:r>
            <a:endParaRPr lang="es-CL"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3460192418"/>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5062970-9F09-4FE0-6C67-AB25D9419D5D}"/>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4173E334-A634-1AD6-8965-CFB50680A70B}"/>
              </a:ext>
            </a:extLst>
          </p:cNvPr>
          <p:cNvSpPr txBox="1"/>
          <p:nvPr/>
        </p:nvSpPr>
        <p:spPr>
          <a:xfrm>
            <a:off x="268941" y="1441524"/>
            <a:ext cx="6572923" cy="4154984"/>
          </a:xfrm>
          <a:prstGeom prst="rect">
            <a:avLst/>
          </a:prstGeom>
          <a:noFill/>
        </p:spPr>
        <p:txBody>
          <a:bodyPr wrap="square" rtlCol="0">
            <a:spAutoFit/>
          </a:bodyPr>
          <a:lstStyle/>
          <a:p>
            <a:pPr indent="457200" algn="just"/>
            <a:r>
              <a:rPr lang="en-US" sz="2400" b="1" dirty="0">
                <a:solidFill>
                  <a:schemeClr val="bg1"/>
                </a:solidFill>
                <a:effectLst/>
                <a:ea typeface="Arial" panose="020B0604020202020204" pitchFamily="34" charset="0"/>
              </a:rPr>
              <a:t>That first fatal victim in paradise was an innocent little lamb that gave its life to clothe with its skin the naked and ashamed bodies of the first human beings. This initial sacrifice would be the symbol of what Jesus would do when he came to "seek and save that which was lost" (Luke 19:10). It would cost a great price to recover the freedom of the human being and his return to the lost Eden would only be possible through the blood of the only Son of God, the true "lamb of God who takes away the sin of the world" (John 1:29).</a:t>
            </a:r>
            <a:endParaRPr lang="en-US" dirty="0"/>
          </a:p>
        </p:txBody>
      </p:sp>
    </p:spTree>
    <p:extLst>
      <p:ext uri="{BB962C8B-B14F-4D97-AF65-F5344CB8AC3E}">
        <p14:creationId xmlns:p14="http://schemas.microsoft.com/office/powerpoint/2010/main" val="4031135826"/>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4ECB729-DD72-DB20-6F45-BFF35D9DFC0F}"/>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D16054E4-375A-264A-F9A2-B25DC1F39028}"/>
              </a:ext>
            </a:extLst>
          </p:cNvPr>
          <p:cNvSpPr txBox="1"/>
          <p:nvPr/>
        </p:nvSpPr>
        <p:spPr>
          <a:xfrm>
            <a:off x="344628" y="1166842"/>
            <a:ext cx="6400801" cy="4524315"/>
          </a:xfrm>
          <a:prstGeom prst="rect">
            <a:avLst/>
          </a:prstGeom>
          <a:noFill/>
        </p:spPr>
        <p:txBody>
          <a:bodyPr wrap="square" rtlCol="0">
            <a:spAutoFit/>
          </a:bodyPr>
          <a:lstStyle/>
          <a:p>
            <a:pPr indent="457200" algn="just"/>
            <a:r>
              <a:rPr lang="en-US" sz="2400" b="1" dirty="0">
                <a:solidFill>
                  <a:schemeClr val="bg1"/>
                </a:solidFill>
                <a:effectLst/>
                <a:latin typeface="Arial" panose="020B0604020202020204" pitchFamily="34" charset="0"/>
                <a:ea typeface="Arial" panose="020B0604020202020204" pitchFamily="34" charset="0"/>
              </a:rPr>
              <a:t>Although the story of how this conflict originated is dramatic and full of intense and painful scenes, it is still wonderful to know that God has everything under control. We live under the collateral damage that still comes to us as a consequence of Adam and Eve's disobedience, but at the same time we can turn to the rescue plan that God already paid for in the person of His Son by dying for us, taking our place, and paying for our sins.</a:t>
            </a:r>
            <a:endParaRPr lang="en-US" sz="2000" dirty="0"/>
          </a:p>
        </p:txBody>
      </p:sp>
    </p:spTree>
    <p:extLst>
      <p:ext uri="{BB962C8B-B14F-4D97-AF65-F5344CB8AC3E}">
        <p14:creationId xmlns:p14="http://schemas.microsoft.com/office/powerpoint/2010/main" val="2716130026"/>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3A8DDF8-D7C9-F4DC-C697-1AD8C9FADAF6}"/>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C6F93146-EC5F-FF6D-2B1D-24DCD158DC24}"/>
              </a:ext>
            </a:extLst>
          </p:cNvPr>
          <p:cNvSpPr txBox="1"/>
          <p:nvPr/>
        </p:nvSpPr>
        <p:spPr>
          <a:xfrm>
            <a:off x="404564" y="612844"/>
            <a:ext cx="6739666" cy="5632311"/>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However, we need to take a stand against this spiritual war scenario. There is no neutrality in this cosmic battle. God's offer still stands for you today: "Believe in the Lord Jesus Christ, and you will be saved, you and your household" (Acts 16:31).</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To believe is not only to accept that God exists, but also more than that, it is to trust in God and His Word, and to establish a relationship of love with Him. To believe is to know that God will receive you and clothe you with His forgiveness, His justice, and His love. To believe is also to make decisions. Jesus said: "He that believeth and is baptized shall be saved" (Mark 16:16). </a:t>
            </a:r>
          </a:p>
          <a:p>
            <a:pPr indent="457200" algn="just"/>
            <a:endParaRPr lang="es-E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388969068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D08240F-5F77-D065-4793-F7B1B328264B}"/>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A2285427-5B87-4D4D-71ED-EA83568EC092}"/>
              </a:ext>
            </a:extLst>
          </p:cNvPr>
          <p:cNvSpPr txBox="1"/>
          <p:nvPr/>
        </p:nvSpPr>
        <p:spPr>
          <a:xfrm>
            <a:off x="281620" y="744531"/>
            <a:ext cx="6933303" cy="5878532"/>
          </a:xfrm>
          <a:prstGeom prst="rect">
            <a:avLst/>
          </a:prstGeom>
          <a:noFill/>
        </p:spPr>
        <p:txBody>
          <a:bodyPr wrap="square">
            <a:spAutoFit/>
          </a:bodyPr>
          <a:lstStyle/>
          <a:p>
            <a:pPr indent="457200" algn="just"/>
            <a:r>
              <a:rPr lang="en-US" sz="2800" b="1" dirty="0">
                <a:solidFill>
                  <a:schemeClr val="bg1"/>
                </a:solidFill>
                <a:effectLst/>
                <a:ea typeface="Arial" panose="020B0604020202020204" pitchFamily="34" charset="0"/>
              </a:rPr>
              <a:t>Accepting the offer of salvation and the possibility of living again and eternally in the lost Eden when Jesus returns, requires a further step of faith, it is necessary to be born again and surrender your life to Jesus Christ for the full forgiveness of your sins and the birth of a new life.</a:t>
            </a:r>
          </a:p>
          <a:p>
            <a:pPr indent="457200" algn="just"/>
            <a:endParaRPr lang="en-US" sz="2800" b="1" dirty="0">
              <a:solidFill>
                <a:schemeClr val="bg1"/>
              </a:solidFill>
              <a:latin typeface="Arial" panose="020B0604020202020204" pitchFamily="34" charset="0"/>
              <a:ea typeface="Arial" panose="020B0604020202020204" pitchFamily="34" charset="0"/>
            </a:endParaRPr>
          </a:p>
          <a:p>
            <a:pPr indent="457200" algn="just"/>
            <a:r>
              <a:rPr lang="en-US" sz="2000" b="1" dirty="0">
                <a:solidFill>
                  <a:schemeClr val="bg1"/>
                </a:solidFill>
                <a:effectLst/>
                <a:latin typeface="Arial" panose="020B0604020202020204" pitchFamily="34" charset="0"/>
                <a:ea typeface="Arial" panose="020B0604020202020204" pitchFamily="34" charset="0"/>
              </a:rPr>
              <a:t>Do you want to be on the winning side, on the side of Jesus in the spiritual conflict we are living today?</a:t>
            </a:r>
          </a:p>
          <a:p>
            <a:pPr indent="457200" algn="just"/>
            <a:endParaRPr lang="en-US" sz="2000" b="1" dirty="0">
              <a:solidFill>
                <a:schemeClr val="bg1"/>
              </a:solidFill>
              <a:effectLst/>
              <a:latin typeface="Arial" panose="020B0604020202020204" pitchFamily="34" charset="0"/>
              <a:ea typeface="Arial" panose="020B0604020202020204" pitchFamily="34" charset="0"/>
            </a:endParaRPr>
          </a:p>
          <a:p>
            <a:pPr indent="457200" algn="just"/>
            <a:r>
              <a:rPr lang="en-US" sz="2000" b="1" dirty="0">
                <a:solidFill>
                  <a:schemeClr val="bg1"/>
                </a:solidFill>
                <a:effectLst/>
                <a:latin typeface="Arial" panose="020B0604020202020204" pitchFamily="34" charset="0"/>
                <a:ea typeface="Arial" panose="020B0604020202020204" pitchFamily="34" charset="0"/>
              </a:rPr>
              <a:t>Do you decide today to be baptized for the forgiveness of your sins and a new life of true freedom and victory over sin?</a:t>
            </a:r>
          </a:p>
          <a:p>
            <a:pPr indent="457200" algn="just"/>
            <a:endParaRPr lang="es-ES" sz="1600" dirty="0">
              <a:effectLst/>
              <a:latin typeface="Arial" panose="020B0604020202020204" pitchFamily="34" charset="0"/>
              <a:ea typeface="Arial" panose="020B0604020202020204" pitchFamily="34" charset="0"/>
            </a:endParaRPr>
          </a:p>
          <a:p>
            <a:pPr indent="457200" algn="just"/>
            <a:r>
              <a:rPr lang="es-ES" sz="1600" dirty="0">
                <a:effectLst/>
                <a:latin typeface="Arial" panose="020B0604020202020204" pitchFamily="34" charset="0"/>
                <a:ea typeface="Arial" panose="020B0604020202020204" pitchFamily="34" charset="0"/>
              </a:rPr>
              <a:t> </a:t>
            </a:r>
            <a:endParaRPr lang="es-CL" sz="14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74818786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320424" y="2413337"/>
            <a:ext cx="6949275" cy="1015663"/>
          </a:xfrm>
          <a:prstGeom prst="rect">
            <a:avLst/>
          </a:prstGeom>
          <a:noFill/>
        </p:spPr>
        <p:txBody>
          <a:bodyPr wrap="none" rtlCol="0">
            <a:spAutoFit/>
          </a:bodyPr>
          <a:lstStyle/>
          <a:p>
            <a:r>
              <a:rPr lang="en-US" sz="6000" b="1" dirty="0">
                <a:solidFill>
                  <a:schemeClr val="bg1"/>
                </a:solidFill>
              </a:rPr>
              <a:t>Come to Jesus today!</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2C11B-1414-4A28-5673-527EE6C20C98}"/>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DD5EB3-F50A-AE5F-856E-0B5C3C8401B3}"/>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408864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a:extLst>
              <a:ext uri="{FF2B5EF4-FFF2-40B4-BE49-F238E27FC236}">
                <a16:creationId xmlns:a16="http://schemas.microsoft.com/office/drawing/2014/main" id="{1CAA908E-71D0-EC7F-AF40-9A9E7D7A2AA5}"/>
              </a:ext>
            </a:extLst>
          </p:cNvPr>
          <p:cNvPicPr>
            <a:picLocks noGrp="1" noChangeAspect="1"/>
          </p:cNvPicPr>
          <p:nvPr>
            <p:ph idx="1"/>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E65466ED-0760-3425-262A-1870AD39B08C}"/>
              </a:ext>
            </a:extLst>
          </p:cNvPr>
          <p:cNvSpPr txBox="1"/>
          <p:nvPr/>
        </p:nvSpPr>
        <p:spPr>
          <a:xfrm>
            <a:off x="2056778" y="3333991"/>
            <a:ext cx="8075416" cy="2308324"/>
          </a:xfrm>
          <a:prstGeom prst="rect">
            <a:avLst/>
          </a:prstGeom>
          <a:noFill/>
        </p:spPr>
        <p:txBody>
          <a:bodyPr wrap="square">
            <a:spAutoFit/>
          </a:bodyPr>
          <a:lstStyle/>
          <a:p>
            <a:pPr algn="ctr"/>
            <a:r>
              <a:rPr lang="en-US" sz="7200" dirty="0">
                <a:solidFill>
                  <a:srgbClr val="FFFF00"/>
                </a:solidFill>
              </a:rPr>
              <a:t>MORE REAL THAN STAR WARS!</a:t>
            </a:r>
          </a:p>
        </p:txBody>
      </p:sp>
    </p:spTree>
    <p:extLst>
      <p:ext uri="{BB962C8B-B14F-4D97-AF65-F5344CB8AC3E}">
        <p14:creationId xmlns:p14="http://schemas.microsoft.com/office/powerpoint/2010/main" val="1388752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0A3BA3E-964F-EF96-1CF8-EECD1EC61F8A}"/>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539FE1E8-F21D-AC9D-ED92-C7A922D86241}"/>
              </a:ext>
            </a:extLst>
          </p:cNvPr>
          <p:cNvSpPr txBox="1"/>
          <p:nvPr/>
        </p:nvSpPr>
        <p:spPr>
          <a:xfrm>
            <a:off x="295450" y="1136064"/>
            <a:ext cx="6384664" cy="4585871"/>
          </a:xfrm>
          <a:prstGeom prst="rect">
            <a:avLst/>
          </a:prstGeom>
          <a:noFill/>
        </p:spPr>
        <p:txBody>
          <a:bodyPr wrap="square">
            <a:spAutoFit/>
          </a:bodyPr>
          <a:lstStyle/>
          <a:p>
            <a:pPr marL="457200" indent="-457200" algn="just">
              <a:buFont typeface="Arial" panose="020B0604020202020204" pitchFamily="34" charset="0"/>
              <a:buChar char="•"/>
            </a:pPr>
            <a:r>
              <a:rPr lang="en-US" sz="2400" b="1" dirty="0">
                <a:solidFill>
                  <a:schemeClr val="bg1"/>
                </a:solidFill>
                <a:effectLst/>
                <a:ea typeface="Arial" panose="020B0604020202020204" pitchFamily="34" charset="0"/>
              </a:rPr>
              <a:t>Star Wars seems to portray what most of the world's ancient cultures and religions have presented over the centuries: the cosmic struggle between good and evil.</a:t>
            </a:r>
          </a:p>
          <a:p>
            <a:pPr marL="457200" indent="-457200" algn="just">
              <a:buFont typeface="Arial" panose="020B0604020202020204" pitchFamily="34" charset="0"/>
              <a:buChar char="•"/>
            </a:pPr>
            <a:endParaRPr lang="en-US" sz="2400" b="1" dirty="0">
              <a:solidFill>
                <a:schemeClr val="bg1"/>
              </a:solidFill>
              <a:effectLst/>
              <a:ea typeface="Arial" panose="020B0604020202020204" pitchFamily="34" charset="0"/>
            </a:endParaRPr>
          </a:p>
          <a:p>
            <a:pPr marL="457200" indent="-457200" algn="just">
              <a:buFont typeface="Arial" panose="020B0604020202020204" pitchFamily="34" charset="0"/>
              <a:buChar char="•"/>
            </a:pPr>
            <a:r>
              <a:rPr lang="en-US" sz="2400" b="1" dirty="0">
                <a:solidFill>
                  <a:schemeClr val="bg1"/>
                </a:solidFill>
                <a:effectLst/>
                <a:ea typeface="Arial" panose="020B0604020202020204" pitchFamily="34" charset="0"/>
              </a:rPr>
              <a:t>If most of the world's civilizations have portrayed in one way or another this permanent struggle between good and evil, is it possible that there is a common story, can we know the real history of this fact, the original source?</a:t>
            </a:r>
          </a:p>
          <a:p>
            <a:pPr indent="457200" algn="just"/>
            <a:endParaRPr lang="es-ES" sz="2800" b="1" dirty="0" err="1">
              <a:solidFill>
                <a:schemeClr val="bg1"/>
              </a:solidFill>
              <a:effectLst/>
              <a:ea typeface="Arial" panose="020B0604020202020204" pitchFamily="34" charset="0"/>
            </a:endParaRPr>
          </a:p>
        </p:txBody>
      </p:sp>
    </p:spTree>
    <p:extLst>
      <p:ext uri="{BB962C8B-B14F-4D97-AF65-F5344CB8AC3E}">
        <p14:creationId xmlns:p14="http://schemas.microsoft.com/office/powerpoint/2010/main" val="133982370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2658705-A677-CA0C-6137-2BF8DF250978}"/>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EC2C8676-2C74-3F2D-8CA4-85E3023D4E14}"/>
              </a:ext>
            </a:extLst>
          </p:cNvPr>
          <p:cNvSpPr txBox="1"/>
          <p:nvPr/>
        </p:nvSpPr>
        <p:spPr>
          <a:xfrm>
            <a:off x="543262" y="1345133"/>
            <a:ext cx="6099586" cy="3416320"/>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The Bible points out that God was already present when this cosmos came into existence: </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"Before the mountains were begotten, and the earth and the world were brought forth, from everlasting to everlasting, you are God" (Psalm 90:2).</a:t>
            </a:r>
          </a:p>
          <a:p>
            <a:pPr indent="457200" algn="just"/>
            <a:endParaRPr lang="es-E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1544492351"/>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3FB0D51-9A00-15C2-DCA4-BBD6C1A0E9F1}"/>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E98DACD2-B442-F1F4-82ED-3182ADA9C07C}"/>
              </a:ext>
            </a:extLst>
          </p:cNvPr>
          <p:cNvSpPr txBox="1"/>
          <p:nvPr/>
        </p:nvSpPr>
        <p:spPr>
          <a:xfrm>
            <a:off x="372290" y="797510"/>
            <a:ext cx="6761183" cy="5262979"/>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God does not force His children or mechanically program them to love Him, He desires that the love we give Him be given in complete freedom. When God created the angels, He made them with that same freedom. One of them, "Lucero" or "Lucifer", a "protective cherub", using his free will, decided to use his freedom to rebel against God. </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We may not understand in depth what happened in the heart of that angelic being, we can only read in the Bible how he was before, what was the cause of his rebellion and what were the consequences: </a:t>
            </a:r>
          </a:p>
          <a:p>
            <a:pPr indent="457200" algn="just"/>
            <a:endParaRPr lang="es-E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383365902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7FCF577-AFDB-07E7-A5EC-BFAB9522F099}"/>
              </a:ext>
            </a:extLst>
          </p:cNvPr>
          <p:cNvPicPr>
            <a:picLocks noChangeAspect="1"/>
          </p:cNvPicPr>
          <p:nvPr/>
        </p:nvPicPr>
        <p:blipFill>
          <a:blip r:embed="rId2"/>
          <a:stretch>
            <a:fillRect/>
          </a:stretch>
        </p:blipFill>
        <p:spPr>
          <a:xfrm>
            <a:off x="0" y="0"/>
            <a:ext cx="12192000" cy="6858000"/>
          </a:xfrm>
          <a:prstGeom prst="rect">
            <a:avLst/>
          </a:prstGeom>
        </p:spPr>
      </p:pic>
      <p:graphicFrame>
        <p:nvGraphicFramePr>
          <p:cNvPr id="6" name="Tabla 5">
            <a:extLst>
              <a:ext uri="{FF2B5EF4-FFF2-40B4-BE49-F238E27FC236}">
                <a16:creationId xmlns:a16="http://schemas.microsoft.com/office/drawing/2014/main" id="{D38EF30F-71D6-0EEF-B5AD-4CEC51EBAC67}"/>
              </a:ext>
            </a:extLst>
          </p:cNvPr>
          <p:cNvGraphicFramePr>
            <a:graphicFrameLocks noGrp="1"/>
          </p:cNvGraphicFramePr>
          <p:nvPr>
            <p:extLst>
              <p:ext uri="{D42A27DB-BD31-4B8C-83A1-F6EECF244321}">
                <p14:modId xmlns:p14="http://schemas.microsoft.com/office/powerpoint/2010/main" val="2913720123"/>
              </p:ext>
            </p:extLst>
          </p:nvPr>
        </p:nvGraphicFramePr>
        <p:xfrm>
          <a:off x="1719942" y="1143000"/>
          <a:ext cx="8752115" cy="5127171"/>
        </p:xfrm>
        <a:graphic>
          <a:graphicData uri="http://schemas.openxmlformats.org/drawingml/2006/table">
            <a:tbl>
              <a:tblPr>
                <a:tableStyleId>{5C22544A-7EE6-4342-B048-85BDC9FD1C3A}</a:tableStyleId>
              </a:tblPr>
              <a:tblGrid>
                <a:gridCol w="2940873">
                  <a:extLst>
                    <a:ext uri="{9D8B030D-6E8A-4147-A177-3AD203B41FA5}">
                      <a16:colId xmlns:a16="http://schemas.microsoft.com/office/drawing/2014/main" val="1502460867"/>
                    </a:ext>
                  </a:extLst>
                </a:gridCol>
                <a:gridCol w="2781515">
                  <a:extLst>
                    <a:ext uri="{9D8B030D-6E8A-4147-A177-3AD203B41FA5}">
                      <a16:colId xmlns:a16="http://schemas.microsoft.com/office/drawing/2014/main" val="2644568310"/>
                    </a:ext>
                  </a:extLst>
                </a:gridCol>
                <a:gridCol w="3029727">
                  <a:extLst>
                    <a:ext uri="{9D8B030D-6E8A-4147-A177-3AD203B41FA5}">
                      <a16:colId xmlns:a16="http://schemas.microsoft.com/office/drawing/2014/main" val="2009238666"/>
                    </a:ext>
                  </a:extLst>
                </a:gridCol>
              </a:tblGrid>
              <a:tr h="498317">
                <a:tc>
                  <a:txBody>
                    <a:bodyPr/>
                    <a:lstStyle/>
                    <a:p>
                      <a:pPr algn="just">
                        <a:lnSpc>
                          <a:spcPct val="163000"/>
                        </a:lnSpc>
                      </a:pPr>
                      <a:r>
                        <a:rPr lang="en-US" sz="1000" kern="100">
                          <a:effectLst/>
                        </a:rPr>
                        <a:t>His life before his fall</a:t>
                      </a:r>
                      <a:endParaRPr lang="es-PE" sz="1000" kern="10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tc>
                  <a:txBody>
                    <a:bodyPr/>
                    <a:lstStyle/>
                    <a:p>
                      <a:pPr algn="just">
                        <a:lnSpc>
                          <a:spcPct val="163000"/>
                        </a:lnSpc>
                      </a:pPr>
                      <a:r>
                        <a:rPr lang="en-US" sz="1000" kern="100">
                          <a:effectLst/>
                        </a:rPr>
                        <a:t>Causes of its fall</a:t>
                      </a:r>
                      <a:endParaRPr lang="es-PE" sz="1000" kern="10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tc>
                  <a:txBody>
                    <a:bodyPr/>
                    <a:lstStyle/>
                    <a:p>
                      <a:pPr algn="just">
                        <a:lnSpc>
                          <a:spcPct val="163000"/>
                        </a:lnSpc>
                      </a:pPr>
                      <a:r>
                        <a:rPr lang="en-US" sz="1000" kern="100">
                          <a:effectLst/>
                        </a:rPr>
                        <a:t>Consequences of its fall</a:t>
                      </a:r>
                      <a:endParaRPr lang="es-PE" sz="1000" kern="10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extLst>
                  <a:ext uri="{0D108BD9-81ED-4DB2-BD59-A6C34878D82A}">
                    <a16:rowId xmlns:a16="http://schemas.microsoft.com/office/drawing/2014/main" val="3813472769"/>
                  </a:ext>
                </a:extLst>
              </a:tr>
              <a:tr h="4628854">
                <a:tc>
                  <a:txBody>
                    <a:bodyPr/>
                    <a:lstStyle/>
                    <a:p>
                      <a:pPr algn="just">
                        <a:lnSpc>
                          <a:spcPct val="163000"/>
                        </a:lnSpc>
                      </a:pPr>
                      <a:r>
                        <a:rPr lang="en-US" sz="1000" kern="100">
                          <a:effectLst/>
                        </a:rPr>
                        <a:t>"He is called the Morning Star, the son of the morning" (Isaiah 14: 12).</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"He was a covering cherub" (Ezekiel 28:14).</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"Perfect and full of wisdom" (Ezekiel 28:12).</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 </a:t>
                      </a:r>
                      <a:endParaRPr lang="es-PE" sz="1000" kern="10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tc>
                  <a:txBody>
                    <a:bodyPr/>
                    <a:lstStyle/>
                    <a:p>
                      <a:pPr algn="just">
                        <a:lnSpc>
                          <a:spcPct val="163000"/>
                        </a:lnSpc>
                      </a:pPr>
                      <a:r>
                        <a:rPr lang="en-US" sz="1000" kern="100">
                          <a:effectLst/>
                        </a:rPr>
                        <a:t>"He coveted the throne of God" (Isaiah 14:13).</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"He wished to be like the Highest" (Isaiah 14:14).</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"Iniquity was found in him" (Ezekiel 28:15).</a:t>
                      </a:r>
                      <a:endParaRPr lang="es-PE" sz="1000" kern="100">
                        <a:effectLst/>
                      </a:endParaRPr>
                    </a:p>
                    <a:p>
                      <a:pPr algn="just">
                        <a:lnSpc>
                          <a:spcPct val="163000"/>
                        </a:lnSpc>
                      </a:pPr>
                      <a:r>
                        <a:rPr lang="en-US" sz="1000" kern="100">
                          <a:effectLst/>
                        </a:rPr>
                        <a:t> </a:t>
                      </a:r>
                      <a:endParaRPr lang="es-PE" sz="1000" kern="100">
                        <a:effectLst/>
                      </a:endParaRPr>
                    </a:p>
                    <a:p>
                      <a:pPr algn="just">
                        <a:lnSpc>
                          <a:spcPct val="163000"/>
                        </a:lnSpc>
                      </a:pPr>
                      <a:r>
                        <a:rPr lang="en-US" sz="1000" kern="100">
                          <a:effectLst/>
                        </a:rPr>
                        <a:t>"Her heart was lifted up because of her beauty, and her wisdom was corrupted because of her splendor" (Ezekiel 28:17).</a:t>
                      </a:r>
                      <a:endParaRPr lang="es-PE" sz="1000" kern="10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tc>
                  <a:txBody>
                    <a:bodyPr/>
                    <a:lstStyle/>
                    <a:p>
                      <a:pPr algn="just">
                        <a:lnSpc>
                          <a:spcPct val="163000"/>
                        </a:lnSpc>
                      </a:pPr>
                      <a:r>
                        <a:rPr lang="en-US" sz="1000" kern="100" dirty="0">
                          <a:effectLst/>
                        </a:rPr>
                        <a:t>"There was a great war in heaven: Jesus and his angels against Lucifer and the deluded angels" (Revelation 12:7).</a:t>
                      </a:r>
                      <a:endParaRPr lang="es-PE" sz="1000" kern="100" dirty="0">
                        <a:effectLst/>
                      </a:endParaRPr>
                    </a:p>
                    <a:p>
                      <a:pPr algn="just">
                        <a:lnSpc>
                          <a:spcPct val="163000"/>
                        </a:lnSpc>
                      </a:pPr>
                      <a:r>
                        <a:rPr lang="en-US" sz="1000" kern="100" dirty="0">
                          <a:effectLst/>
                        </a:rPr>
                        <a:t> </a:t>
                      </a:r>
                      <a:endParaRPr lang="es-PE" sz="1000" kern="100" dirty="0">
                        <a:effectLst/>
                      </a:endParaRPr>
                    </a:p>
                    <a:p>
                      <a:pPr algn="just">
                        <a:lnSpc>
                          <a:spcPct val="163000"/>
                        </a:lnSpc>
                      </a:pPr>
                      <a:r>
                        <a:rPr lang="en-US" sz="1000" kern="100" dirty="0">
                          <a:effectLst/>
                        </a:rPr>
                        <a:t>"He was driven from the mountain of God" (Ezekiel 28:16).</a:t>
                      </a:r>
                      <a:endParaRPr lang="es-PE" sz="1000" kern="100" dirty="0">
                        <a:effectLst/>
                      </a:endParaRPr>
                    </a:p>
                    <a:p>
                      <a:pPr algn="just">
                        <a:lnSpc>
                          <a:spcPct val="163000"/>
                        </a:lnSpc>
                      </a:pPr>
                      <a:r>
                        <a:rPr lang="en-US" sz="1000" kern="100" dirty="0">
                          <a:effectLst/>
                        </a:rPr>
                        <a:t> </a:t>
                      </a:r>
                      <a:endParaRPr lang="es-PE" sz="1000" kern="100" dirty="0">
                        <a:effectLst/>
                      </a:endParaRPr>
                    </a:p>
                    <a:p>
                      <a:pPr algn="just">
                        <a:lnSpc>
                          <a:spcPct val="163000"/>
                        </a:lnSpc>
                      </a:pPr>
                      <a:r>
                        <a:rPr lang="en-US" sz="1000" kern="100" dirty="0">
                          <a:effectLst/>
                        </a:rPr>
                        <a:t>"He fell from heaven" (Isaiah 14:12).</a:t>
                      </a:r>
                      <a:endParaRPr lang="es-PE" sz="1000" kern="100" dirty="0">
                        <a:effectLst/>
                      </a:endParaRPr>
                    </a:p>
                    <a:p>
                      <a:pPr algn="just">
                        <a:lnSpc>
                          <a:spcPct val="163000"/>
                        </a:lnSpc>
                      </a:pPr>
                      <a:r>
                        <a:rPr lang="en-US" sz="1000" kern="100" dirty="0">
                          <a:effectLst/>
                        </a:rPr>
                        <a:t> </a:t>
                      </a:r>
                      <a:endParaRPr lang="es-PE" sz="1000" kern="100" dirty="0">
                        <a:effectLst/>
                      </a:endParaRPr>
                    </a:p>
                    <a:p>
                      <a:pPr algn="just">
                        <a:lnSpc>
                          <a:spcPct val="163000"/>
                        </a:lnSpc>
                      </a:pPr>
                      <a:r>
                        <a:rPr lang="en-US" sz="1000" kern="100" dirty="0">
                          <a:effectLst/>
                        </a:rPr>
                        <a:t>"It shall be a terror and forever cease to be" (Ezekiel 28:19).</a:t>
                      </a:r>
                      <a:endParaRPr lang="es-PE" sz="1000" kern="100" dirty="0">
                        <a:effectLst/>
                        <a:latin typeface="Arial" panose="020B0604020202020204" pitchFamily="34" charset="0"/>
                        <a:ea typeface="Arial" panose="020B0604020202020204" pitchFamily="34" charset="0"/>
                        <a:cs typeface="Times New Roman" panose="02020603050405020304" pitchFamily="18" charset="0"/>
                      </a:endParaRPr>
                    </a:p>
                  </a:txBody>
                  <a:tcPr marL="57539" marR="57539" marT="0" marB="0"/>
                </a:tc>
                <a:extLst>
                  <a:ext uri="{0D108BD9-81ED-4DB2-BD59-A6C34878D82A}">
                    <a16:rowId xmlns:a16="http://schemas.microsoft.com/office/drawing/2014/main" val="1724217955"/>
                  </a:ext>
                </a:extLst>
              </a:tr>
            </a:tbl>
          </a:graphicData>
        </a:graphic>
      </p:graphicFrame>
    </p:spTree>
    <p:extLst>
      <p:ext uri="{BB962C8B-B14F-4D97-AF65-F5344CB8AC3E}">
        <p14:creationId xmlns:p14="http://schemas.microsoft.com/office/powerpoint/2010/main" val="2354484370"/>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13CB1C4-2F63-C5FE-099C-B61B4A58D41D}"/>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EFE58AFD-4B0D-BA52-A50A-289463B95EE0}"/>
              </a:ext>
            </a:extLst>
          </p:cNvPr>
          <p:cNvSpPr txBox="1"/>
          <p:nvPr/>
        </p:nvSpPr>
        <p:spPr>
          <a:xfrm>
            <a:off x="118332" y="792683"/>
            <a:ext cx="6669743" cy="830997"/>
          </a:xfrm>
          <a:prstGeom prst="rect">
            <a:avLst/>
          </a:prstGeom>
          <a:noFill/>
        </p:spPr>
        <p:txBody>
          <a:bodyPr wrap="square" rtlCol="0">
            <a:spAutoFit/>
          </a:bodyPr>
          <a:lstStyle/>
          <a:p>
            <a:r>
              <a:rPr lang="en-US" sz="2400" b="1" dirty="0">
                <a:solidFill>
                  <a:schemeClr val="bg1"/>
                </a:solidFill>
                <a:effectLst/>
                <a:ea typeface="Arial" panose="020B0604020202020204" pitchFamily="34" charset="0"/>
              </a:rPr>
              <a:t>Unfortunately, that true cosmic war waged between Lucifer and Jesus was transferred to earth</a:t>
            </a:r>
            <a:endParaRPr lang="en-US" sz="2400" b="1" dirty="0">
              <a:solidFill>
                <a:schemeClr val="bg1"/>
              </a:solidFill>
            </a:endParaRPr>
          </a:p>
        </p:txBody>
      </p:sp>
      <p:sp>
        <p:nvSpPr>
          <p:cNvPr id="3" name="CuadroTexto 2">
            <a:extLst>
              <a:ext uri="{FF2B5EF4-FFF2-40B4-BE49-F238E27FC236}">
                <a16:creationId xmlns:a16="http://schemas.microsoft.com/office/drawing/2014/main" id="{25E1472E-386B-25AC-8CE6-B673C8BB9740}"/>
              </a:ext>
            </a:extLst>
          </p:cNvPr>
          <p:cNvSpPr txBox="1"/>
          <p:nvPr/>
        </p:nvSpPr>
        <p:spPr>
          <a:xfrm>
            <a:off x="118332" y="1883537"/>
            <a:ext cx="7110807" cy="3170099"/>
          </a:xfrm>
          <a:prstGeom prst="rect">
            <a:avLst/>
          </a:prstGeom>
          <a:noFill/>
        </p:spPr>
        <p:txBody>
          <a:bodyPr wrap="square" rtlCol="0">
            <a:spAutoFit/>
          </a:bodyPr>
          <a:lstStyle/>
          <a:p>
            <a:pPr algn="just"/>
            <a:r>
              <a:rPr lang="en-US" sz="2000" i="1" dirty="0">
                <a:solidFill>
                  <a:schemeClr val="bg1"/>
                </a:solidFill>
                <a:effectLst/>
                <a:latin typeface="Arial" panose="020B0604020202020204" pitchFamily="34" charset="0"/>
                <a:ea typeface="Arial" panose="020B0604020202020204" pitchFamily="34" charset="0"/>
              </a:rPr>
              <a:t>"Our first parents were not unwarned of the danger that threatened them. Heavenly messengers came to present to them the history of Satan's fall and his schemes to destroy them; for which purpose they explained to them at length the nature of the divine government, which the prince of evil was seeking to overthrow. It was disobedience to the righteous commandments of God that brought about the fall of Satan and his hosts. How important it was, then, that Adam and Eve should honor that law, the only means by which order and equity can be maintained". (Patriarchs and Prophets, 54)</a:t>
            </a:r>
            <a:endParaRPr lang="en-US" dirty="0"/>
          </a:p>
        </p:txBody>
      </p:sp>
    </p:spTree>
    <p:extLst>
      <p:ext uri="{BB962C8B-B14F-4D97-AF65-F5344CB8AC3E}">
        <p14:creationId xmlns:p14="http://schemas.microsoft.com/office/powerpoint/2010/main" val="111221558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EDD156A-EB13-92C6-03E6-1A29160443C2}"/>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F6FF31A-1B7A-8975-3C3A-11D269F52C16}"/>
              </a:ext>
            </a:extLst>
          </p:cNvPr>
          <p:cNvSpPr txBox="1"/>
          <p:nvPr/>
        </p:nvSpPr>
        <p:spPr>
          <a:xfrm>
            <a:off x="285077" y="1051322"/>
            <a:ext cx="6099586" cy="4401205"/>
          </a:xfrm>
          <a:prstGeom prst="rect">
            <a:avLst/>
          </a:prstGeom>
          <a:noFill/>
        </p:spPr>
        <p:txBody>
          <a:bodyPr wrap="square">
            <a:spAutoFit/>
          </a:bodyPr>
          <a:lstStyle/>
          <a:p>
            <a:pPr indent="228600" algn="just"/>
            <a:r>
              <a:rPr lang="en-US" sz="2400" b="1" dirty="0">
                <a:solidFill>
                  <a:schemeClr val="bg1"/>
                </a:solidFill>
                <a:effectLst/>
                <a:ea typeface="Arial" panose="020B0604020202020204" pitchFamily="34" charset="0"/>
              </a:rPr>
              <a:t>The same offer that Satan used to conquer the angels who joined him in his rebellion was also used with Eve: </a:t>
            </a:r>
          </a:p>
          <a:p>
            <a:pPr indent="228600" algn="just"/>
            <a:endParaRPr lang="en-US" sz="2400" b="1" dirty="0">
              <a:solidFill>
                <a:schemeClr val="bg1"/>
              </a:solidFill>
              <a:effectLst/>
              <a:ea typeface="Arial" panose="020B0604020202020204" pitchFamily="34" charset="0"/>
            </a:endParaRPr>
          </a:p>
          <a:p>
            <a:pPr indent="228600" algn="just"/>
            <a:r>
              <a:rPr lang="en-US" sz="2000" b="1" dirty="0">
                <a:solidFill>
                  <a:schemeClr val="bg1"/>
                </a:solidFill>
                <a:effectLst/>
                <a:ea typeface="Arial" panose="020B0604020202020204" pitchFamily="34" charset="0"/>
              </a:rPr>
              <a:t>-	Sow doubt about God's word by making them believe that He lied to them: God said they would die if they ate the fruit and Satan assured them that they would not die.</a:t>
            </a:r>
          </a:p>
          <a:p>
            <a:pPr indent="228600" algn="just"/>
            <a:endParaRPr lang="en-US" sz="2000" b="1" dirty="0">
              <a:solidFill>
                <a:schemeClr val="bg1"/>
              </a:solidFill>
              <a:effectLst/>
              <a:ea typeface="Arial" panose="020B0604020202020204" pitchFamily="34" charset="0"/>
            </a:endParaRPr>
          </a:p>
          <a:p>
            <a:pPr indent="228600" algn="just"/>
            <a:r>
              <a:rPr lang="en-US" sz="2000" b="1" dirty="0">
                <a:solidFill>
                  <a:schemeClr val="bg1"/>
                </a:solidFill>
                <a:effectLst/>
                <a:ea typeface="Arial" panose="020B0604020202020204" pitchFamily="34" charset="0"/>
              </a:rPr>
              <a:t>-	Captivate them with a proposal that would make them as powerful as God himself, reaching their level of wisdom and intelligence. </a:t>
            </a:r>
          </a:p>
          <a:p>
            <a:pPr indent="228600" algn="just"/>
            <a:endParaRPr lang="es-E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370014082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0D42CF1-2FB9-49B2-A1AD-2AE8AFD6200D}"/>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1ADB0EB-D403-512F-6348-B638E2C273B2}"/>
              </a:ext>
            </a:extLst>
          </p:cNvPr>
          <p:cNvSpPr txBox="1"/>
          <p:nvPr/>
        </p:nvSpPr>
        <p:spPr>
          <a:xfrm>
            <a:off x="403411" y="1333843"/>
            <a:ext cx="6099586" cy="3970318"/>
          </a:xfrm>
          <a:prstGeom prst="rect">
            <a:avLst/>
          </a:prstGeom>
          <a:noFill/>
        </p:spPr>
        <p:txBody>
          <a:bodyPr wrap="square">
            <a:spAutoFit/>
          </a:bodyPr>
          <a:lstStyle/>
          <a:p>
            <a:pPr indent="457200" algn="just"/>
            <a:r>
              <a:rPr lang="en-US" sz="2800" b="1" dirty="0">
                <a:solidFill>
                  <a:schemeClr val="bg1"/>
                </a:solidFill>
                <a:effectLst/>
                <a:ea typeface="Arial" panose="020B0604020202020204" pitchFamily="34" charset="0"/>
              </a:rPr>
              <a:t>Satan does not present today's vices such as alcoholism, pornography, drugs, ambition for power and money, or free and illicit sex as a way of supposed freedom and pleasure, when deep down we know that all this is a simple time bomb that can explode in our hands and make us unhappy, also destroying those we love the most.</a:t>
            </a:r>
            <a:endParaRPr lang="en-U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1533396875"/>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TotalTime>
  <Words>1245</Words>
  <Application>Microsoft Macintosh PowerPoint</Application>
  <PresentationFormat>Widescreen</PresentationFormat>
  <Paragraphs>56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7</cp:revision>
  <dcterms:created xsi:type="dcterms:W3CDTF">2023-08-14T16:04:39Z</dcterms:created>
  <dcterms:modified xsi:type="dcterms:W3CDTF">2026-02-26T19:26:10Z</dcterms:modified>
</cp:coreProperties>
</file>