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93" r:id="rId2"/>
    <p:sldId id="256" r:id="rId3"/>
    <p:sldId id="257" r:id="rId4"/>
    <p:sldId id="258" r:id="rId5"/>
    <p:sldId id="259" r:id="rId6"/>
    <p:sldId id="260" r:id="rId7"/>
    <p:sldId id="261" r:id="rId8"/>
    <p:sldId id="262" r:id="rId9"/>
    <p:sldId id="263" r:id="rId10"/>
    <p:sldId id="264" r:id="rId11"/>
    <p:sldId id="276" r:id="rId12"/>
    <p:sldId id="265" r:id="rId13"/>
    <p:sldId id="266" r:id="rId14"/>
    <p:sldId id="267" r:id="rId15"/>
    <p:sldId id="268" r:id="rId16"/>
    <p:sldId id="269" r:id="rId17"/>
    <p:sldId id="270" r:id="rId18"/>
    <p:sldId id="271" r:id="rId19"/>
    <p:sldId id="272" r:id="rId20"/>
    <p:sldId id="273" r:id="rId21"/>
    <p:sldId id="274" r:id="rId22"/>
    <p:sldId id="275" r:id="rId23"/>
    <p:sldId id="291" r:id="rId24"/>
    <p:sldId id="292" r:id="rId25"/>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41"/>
    <p:restoredTop sz="94694"/>
  </p:normalViewPr>
  <p:slideViewPr>
    <p:cSldViewPr snapToGrid="0">
      <p:cViewPr varScale="1">
        <p:scale>
          <a:sx n="121" d="100"/>
          <a:sy n="121" d="100"/>
        </p:scale>
        <p:origin x="18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05871F-019D-4A99-3D29-C55BA1FCF81B}"/>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C59BD5A1-CADA-1BA4-BC4C-CED359D077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88FF4C4E-BD29-0269-FFD4-287A617B4E3B}"/>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5" name="Marcador de pie de página 4">
            <a:extLst>
              <a:ext uri="{FF2B5EF4-FFF2-40B4-BE49-F238E27FC236}">
                <a16:creationId xmlns:a16="http://schemas.microsoft.com/office/drawing/2014/main" id="{F781C752-0CDB-553B-CE35-F79B018298C3}"/>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ABF2B415-1813-D2A9-6D7D-BDD0ACA9925F}"/>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434436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F9D110-C1DE-F483-B476-8C23FB53FFB1}"/>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AB6CF8D6-A520-8144-ACDD-64D854297ABD}"/>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02929ECC-1321-2DFE-0DB1-0053893B93B6}"/>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5" name="Marcador de pie de página 4">
            <a:extLst>
              <a:ext uri="{FF2B5EF4-FFF2-40B4-BE49-F238E27FC236}">
                <a16:creationId xmlns:a16="http://schemas.microsoft.com/office/drawing/2014/main" id="{D13AD3AF-7EFF-F192-9CB3-3874AD6418E1}"/>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6F1F614B-E77C-E2AB-A9DF-58074A7F4A03}"/>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12725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F535A17-B489-966F-9F96-1E44102C039C}"/>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B3906DFB-AA30-9215-E4DA-4927449E983C}"/>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093E9426-7463-465A-D0A3-E5CAFAD305DC}"/>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5" name="Marcador de pie de página 4">
            <a:extLst>
              <a:ext uri="{FF2B5EF4-FFF2-40B4-BE49-F238E27FC236}">
                <a16:creationId xmlns:a16="http://schemas.microsoft.com/office/drawing/2014/main" id="{BCBA3240-164A-96F3-D890-D1C8482BC252}"/>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3055B40C-FFA1-8981-198D-17B964905F74}"/>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3972784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9E8029-9766-4F4C-6878-B195692A5B22}"/>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5E3B7409-3B51-5692-CCA7-3F75F9DC21E3}"/>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1ACE1CBB-7D7B-9264-E516-5C109F54CCA0}"/>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5" name="Marcador de pie de página 4">
            <a:extLst>
              <a:ext uri="{FF2B5EF4-FFF2-40B4-BE49-F238E27FC236}">
                <a16:creationId xmlns:a16="http://schemas.microsoft.com/office/drawing/2014/main" id="{696DDF2A-E1F8-CA82-6073-22F7D6B76118}"/>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DDF255F0-1FD7-9C02-EADA-1D0E9DAAD7F2}"/>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3828393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DA83FE-47B8-557A-D086-05AE7412CD19}"/>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F701E6AF-292D-320D-C73A-BACA9EC7E8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20E72E7F-9AA7-527B-364A-2CF10D198283}"/>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5" name="Marcador de pie de página 4">
            <a:extLst>
              <a:ext uri="{FF2B5EF4-FFF2-40B4-BE49-F238E27FC236}">
                <a16:creationId xmlns:a16="http://schemas.microsoft.com/office/drawing/2014/main" id="{3C8CE2C3-654D-BA4D-4A94-A3A687A17FA8}"/>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780A112-655F-6782-51DC-8C182199497E}"/>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2644466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EDB8C9-2DED-B129-4ABD-A9694AC1B3DB}"/>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742E3AFE-86C7-1744-7B56-2F4E8281375C}"/>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D18A6BF2-4A73-E472-0DF4-5E0E568B8C0E}"/>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E2FDE0D9-17FE-448F-ACCF-33DB9CCC9E72}"/>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6" name="Marcador de pie de página 5">
            <a:extLst>
              <a:ext uri="{FF2B5EF4-FFF2-40B4-BE49-F238E27FC236}">
                <a16:creationId xmlns:a16="http://schemas.microsoft.com/office/drawing/2014/main" id="{E4CA2CE7-5740-90E6-AE0D-3491DED8A303}"/>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CAD08184-DA81-5EE0-3B35-73DAE85A2C56}"/>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3880760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8820B0-9B5E-C07B-7F66-FED6ED9387B1}"/>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3A9F4CC0-98FD-B273-146D-72E45F9ED9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C06B91B-E9F1-43DF-08A7-FBA4C97A7415}"/>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66CC7C80-8BE8-A237-5E7B-93802C0FFF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0B19BCAF-946F-17BC-3EB7-DA98DBE7F7D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86E4C94D-70FB-3738-222B-58683B78826F}"/>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8" name="Marcador de pie de página 7">
            <a:extLst>
              <a:ext uri="{FF2B5EF4-FFF2-40B4-BE49-F238E27FC236}">
                <a16:creationId xmlns:a16="http://schemas.microsoft.com/office/drawing/2014/main" id="{30F5B2F5-02FB-1D89-E894-D1C9B1A28DFB}"/>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0FCF75FB-12F2-27AE-66FC-38CADAF19F35}"/>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267188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0A72E6-91A2-B19A-1C63-F7D2CA479CC6}"/>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F711F52F-A1F8-D062-CB92-21D97AC21339}"/>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4" name="Marcador de pie de página 3">
            <a:extLst>
              <a:ext uri="{FF2B5EF4-FFF2-40B4-BE49-F238E27FC236}">
                <a16:creationId xmlns:a16="http://schemas.microsoft.com/office/drawing/2014/main" id="{039EAFD0-1608-9050-3DB0-342B36DD716A}"/>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139F70A3-F95A-6D18-1A86-C5189656B885}"/>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2807596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C4C2DF1-EBE9-ED94-9C6C-A49AAFCBBE82}"/>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3" name="Marcador de pie de página 2">
            <a:extLst>
              <a:ext uri="{FF2B5EF4-FFF2-40B4-BE49-F238E27FC236}">
                <a16:creationId xmlns:a16="http://schemas.microsoft.com/office/drawing/2014/main" id="{B09A7715-83B6-11AE-5A6F-9074EAFB5FB9}"/>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4F4391EE-EAC2-FBD7-6126-91E407C0D91F}"/>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2966278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390B1B-A5E5-E70B-8F43-F2ACC2055C8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822C34B3-8997-1440-A878-BBE6C3C1DE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CDF8B289-205B-B821-CFA6-BA0DB8A3F4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C2B0AD4-8205-FB7F-AAAB-47C3D62F6CD7}"/>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6" name="Marcador de pie de página 5">
            <a:extLst>
              <a:ext uri="{FF2B5EF4-FFF2-40B4-BE49-F238E27FC236}">
                <a16:creationId xmlns:a16="http://schemas.microsoft.com/office/drawing/2014/main" id="{B57DF103-FF54-6E5E-3C35-6EAA553A897F}"/>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AA4932E2-2325-1095-E1B6-52A31302E7ED}"/>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4026761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1B391F-56B0-DB02-DF8E-11381B4E7E73}"/>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22C3EF49-F2DA-814F-FBD5-467080C9BA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8C899B75-9821-1D77-70FE-F7FC036E04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9326C75-FB4C-6738-122E-4BA8B03F461C}"/>
              </a:ext>
            </a:extLst>
          </p:cNvPr>
          <p:cNvSpPr>
            <a:spLocks noGrp="1"/>
          </p:cNvSpPr>
          <p:nvPr>
            <p:ph type="dt" sz="half" idx="10"/>
          </p:nvPr>
        </p:nvSpPr>
        <p:spPr/>
        <p:txBody>
          <a:bodyPr/>
          <a:lstStyle/>
          <a:p>
            <a:fld id="{2E562F0A-DF49-DC4D-BBD8-7597195A8E78}" type="datetimeFigureOut">
              <a:rPr lang="es-CL" smtClean="0"/>
              <a:t>26-02-26</a:t>
            </a:fld>
            <a:endParaRPr lang="es-CL"/>
          </a:p>
        </p:txBody>
      </p:sp>
      <p:sp>
        <p:nvSpPr>
          <p:cNvPr id="6" name="Marcador de pie de página 5">
            <a:extLst>
              <a:ext uri="{FF2B5EF4-FFF2-40B4-BE49-F238E27FC236}">
                <a16:creationId xmlns:a16="http://schemas.microsoft.com/office/drawing/2014/main" id="{9ACE8BF4-2C3A-97D2-8E59-FC807904E163}"/>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082E602F-4FBE-D711-4C72-53C0BC2454D5}"/>
              </a:ext>
            </a:extLst>
          </p:cNvPr>
          <p:cNvSpPr>
            <a:spLocks noGrp="1"/>
          </p:cNvSpPr>
          <p:nvPr>
            <p:ph type="sldNum" sz="quarter" idx="12"/>
          </p:nvPr>
        </p:nvSpPr>
        <p:spPr/>
        <p:txBody>
          <a:bodyPr/>
          <a:lstStyle/>
          <a:p>
            <a:fld id="{53C66043-53AD-184D-AE69-8345F4EB055F}" type="slidenum">
              <a:rPr lang="es-CL" smtClean="0"/>
              <a:t>‹#›</a:t>
            </a:fld>
            <a:endParaRPr lang="es-CL"/>
          </a:p>
        </p:txBody>
      </p:sp>
    </p:spTree>
    <p:extLst>
      <p:ext uri="{BB962C8B-B14F-4D97-AF65-F5344CB8AC3E}">
        <p14:creationId xmlns:p14="http://schemas.microsoft.com/office/powerpoint/2010/main" val="750876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4CB59D6-4A27-F33E-D88F-2343AB15F6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5C9D55F1-9C83-D1E4-27C1-BBD70F0491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C10873A5-4CFA-F6EE-DB53-0AD6874D74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562F0A-DF49-DC4D-BBD8-7597195A8E78}" type="datetimeFigureOut">
              <a:rPr lang="es-CL" smtClean="0"/>
              <a:t>26-02-26</a:t>
            </a:fld>
            <a:endParaRPr lang="es-CL"/>
          </a:p>
        </p:txBody>
      </p:sp>
      <p:sp>
        <p:nvSpPr>
          <p:cNvPr id="5" name="Marcador de pie de página 4">
            <a:extLst>
              <a:ext uri="{FF2B5EF4-FFF2-40B4-BE49-F238E27FC236}">
                <a16:creationId xmlns:a16="http://schemas.microsoft.com/office/drawing/2014/main" id="{48408803-3C64-2A71-1ABC-C7FED4CBA5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2F5CC018-7CA7-7C61-3702-C379EF073D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66043-53AD-184D-AE69-8345F4EB055F}" type="slidenum">
              <a:rPr lang="es-CL" smtClean="0"/>
              <a:t>‹#›</a:t>
            </a:fld>
            <a:endParaRPr lang="es-CL"/>
          </a:p>
        </p:txBody>
      </p:sp>
    </p:spTree>
    <p:extLst>
      <p:ext uri="{BB962C8B-B14F-4D97-AF65-F5344CB8AC3E}">
        <p14:creationId xmlns:p14="http://schemas.microsoft.com/office/powerpoint/2010/main" val="4084947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8A6BEF-087D-C1B7-B23B-479ECAB159AB}"/>
              </a:ext>
            </a:extLst>
          </p:cNvPr>
          <p:cNvPicPr>
            <a:picLocks noChangeAspect="1"/>
          </p:cNvPicPr>
          <p:nvPr/>
        </p:nvPicPr>
        <p:blipFill>
          <a:blip r:embed="rId2"/>
          <a:srcRect t="2392" b="13354"/>
          <a:stretch>
            <a:fillRect/>
          </a:stretch>
        </p:blipFill>
        <p:spPr>
          <a:xfrm>
            <a:off x="20" y="1282"/>
            <a:ext cx="12191980" cy="6856718"/>
          </a:xfrm>
          <a:prstGeom prst="rect">
            <a:avLst/>
          </a:prstGeom>
        </p:spPr>
      </p:pic>
    </p:spTree>
    <p:extLst>
      <p:ext uri="{BB962C8B-B14F-4D97-AF65-F5344CB8AC3E}">
        <p14:creationId xmlns:p14="http://schemas.microsoft.com/office/powerpoint/2010/main" val="374498027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32D5F00-1621-1C1B-F988-0C5633A9C255}"/>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EEA400B-7D39-6232-0188-01DE9B778FC8}"/>
              </a:ext>
            </a:extLst>
          </p:cNvPr>
          <p:cNvSpPr txBox="1"/>
          <p:nvPr/>
        </p:nvSpPr>
        <p:spPr>
          <a:xfrm>
            <a:off x="487680" y="1536174"/>
            <a:ext cx="6096000" cy="3785652"/>
          </a:xfrm>
          <a:prstGeom prst="rect">
            <a:avLst/>
          </a:prstGeom>
          <a:noFill/>
        </p:spPr>
        <p:txBody>
          <a:bodyPr wrap="square">
            <a:spAutoFit/>
          </a:bodyPr>
          <a:lstStyle/>
          <a:p>
            <a:pPr algn="just"/>
            <a:r>
              <a:rPr lang="en-US" sz="2400" b="1" dirty="0">
                <a:solidFill>
                  <a:schemeClr val="bg1"/>
                </a:solidFill>
                <a:effectLst/>
              </a:rPr>
              <a:t>A family of Hebrew slaves, a nameless child, a solution for him to survive seemingly handcrafted and with few options for survival, all seemed like it would turn out badly, but when we have placed our destiny in God's hands and He is directing everything there is no room for failure: "For I know the thoughts that I think toward you, saith the LORD, thoughts of peace, and not of evil, to give you an expected end" (Jeremiah 29:11).</a:t>
            </a:r>
            <a:endParaRPr lang="en-US" sz="2400" b="1" dirty="0">
              <a:solidFill>
                <a:schemeClr val="bg1"/>
              </a:solidFill>
            </a:endParaRPr>
          </a:p>
        </p:txBody>
      </p:sp>
    </p:spTree>
    <p:extLst>
      <p:ext uri="{BB962C8B-B14F-4D97-AF65-F5344CB8AC3E}">
        <p14:creationId xmlns:p14="http://schemas.microsoft.com/office/powerpoint/2010/main" val="419301681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07E200D0-09E4-CBFC-D855-FC9C84710FAD}"/>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03DADBC3-E25E-FA22-F0C2-99936B1C3DF2}"/>
              </a:ext>
            </a:extLst>
          </p:cNvPr>
          <p:cNvSpPr txBox="1"/>
          <p:nvPr/>
        </p:nvSpPr>
        <p:spPr>
          <a:xfrm>
            <a:off x="317500" y="1536174"/>
            <a:ext cx="6096000" cy="3785652"/>
          </a:xfrm>
          <a:prstGeom prst="rect">
            <a:avLst/>
          </a:prstGeom>
          <a:noFill/>
        </p:spPr>
        <p:txBody>
          <a:bodyPr wrap="square">
            <a:spAutoFit/>
          </a:bodyPr>
          <a:lstStyle/>
          <a:p>
            <a:pPr algn="just"/>
            <a:r>
              <a:rPr lang="en-US" sz="2400" b="1" dirty="0">
                <a:solidFill>
                  <a:schemeClr val="bg1"/>
                </a:solidFill>
                <a:effectLst/>
              </a:rPr>
              <a:t>The baby Moses came into the hands of Pharaoh's daughter who found the basket "by the bank of the river" (Exodus 2:5). Moses' sister, Miriam, stood at a distance, watching her brother's fate. She herself suggested to the princess that she could count on a wet nurse to care for the child. Miriam recommended her own mother Jochebed, and so the little boy was raised and nursed by his own birth mother. </a:t>
            </a:r>
            <a:endParaRPr lang="en-US" sz="2400" b="1" dirty="0">
              <a:solidFill>
                <a:schemeClr val="bg1"/>
              </a:solidFill>
            </a:endParaRPr>
          </a:p>
        </p:txBody>
      </p:sp>
    </p:spTree>
    <p:extLst>
      <p:ext uri="{BB962C8B-B14F-4D97-AF65-F5344CB8AC3E}">
        <p14:creationId xmlns:p14="http://schemas.microsoft.com/office/powerpoint/2010/main" val="381783786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5B9089D-C5AA-454E-DB70-BF04F83A3350}"/>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7025E92-4CDB-7836-D97F-804D164D3AEB}"/>
              </a:ext>
            </a:extLst>
          </p:cNvPr>
          <p:cNvSpPr txBox="1"/>
          <p:nvPr/>
        </p:nvSpPr>
        <p:spPr>
          <a:xfrm>
            <a:off x="284480" y="1166842"/>
            <a:ext cx="6471920" cy="4524315"/>
          </a:xfrm>
          <a:prstGeom prst="rect">
            <a:avLst/>
          </a:prstGeom>
          <a:noFill/>
        </p:spPr>
        <p:txBody>
          <a:bodyPr wrap="square">
            <a:spAutoFit/>
          </a:bodyPr>
          <a:lstStyle/>
          <a:p>
            <a:pPr algn="just"/>
            <a:r>
              <a:rPr lang="en-US" sz="1800" b="1" dirty="0">
                <a:solidFill>
                  <a:schemeClr val="bg1"/>
                </a:solidFill>
                <a:effectLst/>
              </a:rPr>
              <a:t>Moses was raised in the nobility of Egypt, but God's plan for him and his people was different. </a:t>
            </a:r>
          </a:p>
          <a:p>
            <a:pPr algn="just"/>
            <a:endParaRPr lang="en-US" sz="1800" b="1" dirty="0">
              <a:solidFill>
                <a:schemeClr val="bg1"/>
              </a:solidFill>
              <a:effectLst/>
            </a:endParaRPr>
          </a:p>
          <a:p>
            <a:pPr algn="just"/>
            <a:r>
              <a:rPr lang="en-US" sz="1800" b="1" dirty="0">
                <a:solidFill>
                  <a:schemeClr val="bg1"/>
                </a:solidFill>
                <a:effectLst/>
              </a:rPr>
              <a:t>Moses kills an Egyptian who was beating one of the Hebrews and flees as a fugitive into the desert. There begins the process of the great liberation of the people of God: "Shut in by the bulwarks of the mountains, Moses was alone with God. The magnificent temples of Egypt no longer impressed his mind with their superstition and falsehood. In the solemn grandeur of the everlasting hills, he beheld the majesty of the Most High, and in contrast realized how powerless and insignificant were the gods of Egypt. Everywhere the Creator’s name was written. Moses seemed to stand in His presence and to be over-shadowed by His power. Here his pride and self-sufficiency were swept away." (Patriarchs and Prophets, 248.3).</a:t>
            </a:r>
          </a:p>
          <a:p>
            <a:endParaRPr lang="es-CL" sz="1800" b="1" dirty="0">
              <a:solidFill>
                <a:schemeClr val="bg1"/>
              </a:solidFill>
              <a:effectLst/>
            </a:endParaRPr>
          </a:p>
        </p:txBody>
      </p:sp>
    </p:spTree>
    <p:extLst>
      <p:ext uri="{BB962C8B-B14F-4D97-AF65-F5344CB8AC3E}">
        <p14:creationId xmlns:p14="http://schemas.microsoft.com/office/powerpoint/2010/main" val="310889088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22AA945-9FF5-5AD6-6139-DF5759412FF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1D0DDA7-E939-9EFA-0454-3B2731F115E0}"/>
              </a:ext>
            </a:extLst>
          </p:cNvPr>
          <p:cNvSpPr txBox="1"/>
          <p:nvPr/>
        </p:nvSpPr>
        <p:spPr>
          <a:xfrm>
            <a:off x="314960" y="920621"/>
            <a:ext cx="6797040" cy="5016758"/>
          </a:xfrm>
          <a:prstGeom prst="rect">
            <a:avLst/>
          </a:prstGeom>
          <a:noFill/>
        </p:spPr>
        <p:txBody>
          <a:bodyPr wrap="square">
            <a:spAutoFit/>
          </a:bodyPr>
          <a:lstStyle/>
          <a:p>
            <a:pPr algn="just"/>
            <a:r>
              <a:rPr lang="en-US" sz="2000" b="1" dirty="0">
                <a:solidFill>
                  <a:schemeClr val="bg1"/>
                </a:solidFill>
                <a:effectLst/>
              </a:rPr>
              <a:t>God uses ordinary instruments for extraordinary plans. Moses receives the most important commission of his life: to return to Egypt, to go back to that past he may have wished to forget, and this time to challenge the most powerful man on earth, Pharaoh, and take the people of Israel out of his enslaving hands. </a:t>
            </a:r>
          </a:p>
          <a:p>
            <a:pPr algn="just"/>
            <a:endParaRPr lang="en-US" sz="2000" b="1" dirty="0">
              <a:solidFill>
                <a:schemeClr val="bg1"/>
              </a:solidFill>
              <a:effectLst/>
            </a:endParaRPr>
          </a:p>
          <a:p>
            <a:pPr algn="just"/>
            <a:r>
              <a:rPr lang="en-US" sz="2000" b="1" dirty="0">
                <a:solidFill>
                  <a:schemeClr val="bg1"/>
                </a:solidFill>
                <a:effectLst/>
              </a:rPr>
              <a:t>God could have used a more powerful human resource, for example, a warrior with his troops and war horses, or a mighty king who had a prepared army at his command, but instead He employed a humble shepherd of sheep in the desert, thus confirming what the apostle Paul says: "but God chose the foolish things of the world to shame the wise, and God chose the weak things of the world to shame the things which are mighty" (1 Corinthians 1:27).</a:t>
            </a:r>
          </a:p>
          <a:p>
            <a:endParaRPr lang="es-CL" sz="2000" b="1" dirty="0">
              <a:solidFill>
                <a:schemeClr val="bg1"/>
              </a:solidFill>
              <a:effectLst/>
            </a:endParaRPr>
          </a:p>
        </p:txBody>
      </p:sp>
    </p:spTree>
    <p:extLst>
      <p:ext uri="{BB962C8B-B14F-4D97-AF65-F5344CB8AC3E}">
        <p14:creationId xmlns:p14="http://schemas.microsoft.com/office/powerpoint/2010/main" val="94349399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002C867-A249-1275-1CE5-2F5F52055AFD}"/>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7A7FFB2-6DD9-8E33-CCB1-2BB91E6BBB98}"/>
              </a:ext>
            </a:extLst>
          </p:cNvPr>
          <p:cNvSpPr txBox="1"/>
          <p:nvPr/>
        </p:nvSpPr>
        <p:spPr>
          <a:xfrm>
            <a:off x="386080" y="1075402"/>
            <a:ext cx="6096000" cy="4493538"/>
          </a:xfrm>
          <a:prstGeom prst="rect">
            <a:avLst/>
          </a:prstGeom>
          <a:noFill/>
        </p:spPr>
        <p:txBody>
          <a:bodyPr wrap="square">
            <a:spAutoFit/>
          </a:bodyPr>
          <a:lstStyle/>
          <a:p>
            <a:pPr algn="just"/>
            <a:r>
              <a:rPr lang="en-IE" sz="1800" b="1" dirty="0">
                <a:solidFill>
                  <a:schemeClr val="bg1"/>
                </a:solidFill>
                <a:effectLst/>
              </a:rPr>
              <a:t>Ten plagues ravaged Egypt as Pharaoh would not allow the people of Israel to leave his kingdom. Finally, with the death of the firstborn, the king of Egypt agreed to free Israel, since his own firstborn, his heir to the throne died: "And he called for Moses and Aaron by night, and said unto them, come out from among my people, ye and the children of Israel, and go, serve the LORD, as ye have said" (Exodus 12:31).</a:t>
            </a:r>
          </a:p>
          <a:p>
            <a:pPr algn="just"/>
            <a:endParaRPr lang="en-IE" sz="1800" b="1" dirty="0">
              <a:solidFill>
                <a:schemeClr val="bg1"/>
              </a:solidFill>
              <a:effectLst/>
            </a:endParaRPr>
          </a:p>
          <a:p>
            <a:pPr algn="just"/>
            <a:r>
              <a:rPr lang="en-IE" sz="1800" b="1" dirty="0">
                <a:solidFill>
                  <a:schemeClr val="bg1"/>
                </a:solidFill>
                <a:effectLst/>
              </a:rPr>
              <a:t>However, in spite of the hard lessons God showed in Egypt, Pharaoh, dominated by the spirit of the enemy, decides one more act: he would pursue the Israelites from the rear when they were already out of Egypt: "And he anointed his chariot, and took his people with him; and he took six hundred chosen chariots, and all the chariots of Egypt, and the captains over them" (Exodus 14:6-7).</a:t>
            </a:r>
          </a:p>
          <a:p>
            <a:endParaRPr lang="es-CL" sz="1800" b="1" dirty="0">
              <a:solidFill>
                <a:schemeClr val="bg1"/>
              </a:solidFill>
              <a:effectLst/>
            </a:endParaRPr>
          </a:p>
        </p:txBody>
      </p:sp>
    </p:spTree>
    <p:extLst>
      <p:ext uri="{BB962C8B-B14F-4D97-AF65-F5344CB8AC3E}">
        <p14:creationId xmlns:p14="http://schemas.microsoft.com/office/powerpoint/2010/main" val="82352183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A442D30-78F5-EBDC-6B96-0371B6DA5764}"/>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AFD79B6-A52C-0C5C-E501-3C3AAB0D2501}"/>
              </a:ext>
            </a:extLst>
          </p:cNvPr>
          <p:cNvSpPr txBox="1"/>
          <p:nvPr/>
        </p:nvSpPr>
        <p:spPr>
          <a:xfrm>
            <a:off x="213360" y="797510"/>
            <a:ext cx="6878320" cy="5478423"/>
          </a:xfrm>
          <a:prstGeom prst="rect">
            <a:avLst/>
          </a:prstGeom>
          <a:noFill/>
        </p:spPr>
        <p:txBody>
          <a:bodyPr wrap="square">
            <a:spAutoFit/>
          </a:bodyPr>
          <a:lstStyle/>
          <a:p>
            <a:pPr algn="just"/>
            <a:r>
              <a:rPr lang="en-US" sz="2200" b="1" dirty="0">
                <a:solidFill>
                  <a:schemeClr val="bg1"/>
                </a:solidFill>
                <a:effectLst/>
              </a:rPr>
              <a:t>God may want to deliver you from many vices and destructive habits you have in your life, but that does not mean that Satan will not continue to battle to bend your will and turn you back. The enemy of souls never gives up, he persists and "lies in wait like a roaring lion, seeking whom he may devour" (1 Peter 5:8).</a:t>
            </a:r>
          </a:p>
          <a:p>
            <a:pPr algn="just"/>
            <a:endParaRPr lang="en-US" sz="2200" b="1" dirty="0">
              <a:solidFill>
                <a:schemeClr val="bg1"/>
              </a:solidFill>
              <a:effectLst/>
            </a:endParaRPr>
          </a:p>
          <a:p>
            <a:pPr algn="just"/>
            <a:r>
              <a:rPr lang="en-US" sz="2200" b="1" dirty="0">
                <a:solidFill>
                  <a:schemeClr val="bg1"/>
                </a:solidFill>
                <a:effectLst/>
              </a:rPr>
              <a:t>But remember that Satan is a defeated and vanquished enemy who only awaits the final judgment that will occur when Jesus returns and is destroyed and consumed in "the lake of fire and brimstone" (Revelation 20:10) along with all those who rejected God's immense love, followed his crooked ways and renounced the privilege of having had their names in the "book of life" (Revelation 20:15).</a:t>
            </a:r>
          </a:p>
          <a:p>
            <a:endParaRPr lang="es-CL" sz="2000" b="1" dirty="0">
              <a:solidFill>
                <a:schemeClr val="bg1"/>
              </a:solidFill>
              <a:effectLst/>
            </a:endParaRPr>
          </a:p>
        </p:txBody>
      </p:sp>
    </p:spTree>
    <p:extLst>
      <p:ext uri="{BB962C8B-B14F-4D97-AF65-F5344CB8AC3E}">
        <p14:creationId xmlns:p14="http://schemas.microsoft.com/office/powerpoint/2010/main" val="393182683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8A45AD-8F69-100C-D776-9769A85EA94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3D19CA2-A2A3-BE7B-D9E1-364B26BBE93D}"/>
              </a:ext>
            </a:extLst>
          </p:cNvPr>
          <p:cNvSpPr txBox="1"/>
          <p:nvPr/>
        </p:nvSpPr>
        <p:spPr>
          <a:xfrm>
            <a:off x="579120" y="1182231"/>
            <a:ext cx="6096000" cy="4493538"/>
          </a:xfrm>
          <a:prstGeom prst="rect">
            <a:avLst/>
          </a:prstGeom>
          <a:noFill/>
        </p:spPr>
        <p:txBody>
          <a:bodyPr wrap="square">
            <a:spAutoFit/>
          </a:bodyPr>
          <a:lstStyle/>
          <a:p>
            <a:pPr algn="just"/>
            <a:r>
              <a:rPr lang="en-US" sz="2200" b="1" dirty="0">
                <a:solidFill>
                  <a:schemeClr val="bg1"/>
                </a:solidFill>
                <a:effectLst/>
              </a:rPr>
              <a:t>When the people of Israel were surrounded by the armies of Pharaoh and had mountains on their sides and the immense red sea in front of them, then they fell prey to despair. However, God is still in control of everything, even though things are closing in front of his people God is still in charge, nothing escapes his power: "And Moses said to the people, 'Do not be afraid; stand firm, and see the salvation which the LORD will do for you today; for the Egyptians whom you have seen today, you will never see them again forever. The LORD will fight for you, and you shall be at ease" (Exodus 14:13-14).</a:t>
            </a:r>
            <a:endParaRPr lang="en-US" sz="2200" b="1" dirty="0">
              <a:solidFill>
                <a:schemeClr val="bg1"/>
              </a:solidFill>
            </a:endParaRPr>
          </a:p>
        </p:txBody>
      </p:sp>
    </p:spTree>
    <p:extLst>
      <p:ext uri="{BB962C8B-B14F-4D97-AF65-F5344CB8AC3E}">
        <p14:creationId xmlns:p14="http://schemas.microsoft.com/office/powerpoint/2010/main" val="40496871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2329C3F-E7BF-26F6-20C4-CD492BFF9F9C}"/>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BEF3788-5419-B914-81BC-4B0B850064BD}"/>
              </a:ext>
            </a:extLst>
          </p:cNvPr>
          <p:cNvSpPr txBox="1"/>
          <p:nvPr/>
        </p:nvSpPr>
        <p:spPr>
          <a:xfrm>
            <a:off x="304800" y="952420"/>
            <a:ext cx="6096000" cy="5016758"/>
          </a:xfrm>
          <a:prstGeom prst="rect">
            <a:avLst/>
          </a:prstGeom>
          <a:noFill/>
        </p:spPr>
        <p:txBody>
          <a:bodyPr wrap="square">
            <a:spAutoFit/>
          </a:bodyPr>
          <a:lstStyle/>
          <a:p>
            <a:pPr algn="just"/>
            <a:r>
              <a:rPr lang="en-US" sz="2000" b="1" dirty="0">
                <a:solidFill>
                  <a:schemeClr val="bg1"/>
                </a:solidFill>
                <a:effectLst/>
              </a:rPr>
              <a:t> Israel was facing the most powerful army on earth and an insurmountable natural barrier such as the Red Sea, and God keeps telling them not to fear!</a:t>
            </a:r>
          </a:p>
          <a:p>
            <a:pPr algn="just"/>
            <a:endParaRPr lang="en-US" sz="2000" b="1" dirty="0">
              <a:solidFill>
                <a:schemeClr val="bg1"/>
              </a:solidFill>
              <a:effectLst/>
            </a:endParaRPr>
          </a:p>
          <a:p>
            <a:pPr algn="just"/>
            <a:r>
              <a:rPr lang="en-US" sz="2000" b="1" dirty="0">
                <a:solidFill>
                  <a:schemeClr val="bg1"/>
                </a:solidFill>
                <a:effectLst/>
              </a:rPr>
              <a:t>"And Moses stretched out his hand over the sea, and the LORD caused the sea to be driven back by a strong east wind all that night; and the sea returned on dry land, and the waters were divided. Then the children of Israel entered into the midst of the sea on the dry land, and the waters were a wall to their right hand and to their left" (Exodus 14:21-22).</a:t>
            </a:r>
          </a:p>
          <a:p>
            <a:pPr algn="just"/>
            <a:endParaRPr lang="en-US" sz="2000" b="1" dirty="0">
              <a:solidFill>
                <a:schemeClr val="bg1"/>
              </a:solidFill>
              <a:effectLst/>
            </a:endParaRPr>
          </a:p>
          <a:p>
            <a:pPr algn="just"/>
            <a:r>
              <a:rPr lang="en-US" sz="2000" b="1" dirty="0">
                <a:solidFill>
                  <a:schemeClr val="bg1"/>
                </a:solidFill>
                <a:effectLst/>
              </a:rPr>
              <a:t>That was an impressive sight! The huge sea walls rose up on the sides of a people that trembling entered through a dry path that God opened for them in the middle of the sea. </a:t>
            </a:r>
            <a:endParaRPr lang="en-US" sz="2000" b="1" dirty="0">
              <a:solidFill>
                <a:schemeClr val="bg1"/>
              </a:solidFill>
            </a:endParaRPr>
          </a:p>
        </p:txBody>
      </p:sp>
    </p:spTree>
    <p:extLst>
      <p:ext uri="{BB962C8B-B14F-4D97-AF65-F5344CB8AC3E}">
        <p14:creationId xmlns:p14="http://schemas.microsoft.com/office/powerpoint/2010/main" val="356231142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87C6079-D917-8DC6-FF7E-F421E112CCC4}"/>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0425DB66-A0C8-C4DD-63C6-3C680665065A}"/>
              </a:ext>
            </a:extLst>
          </p:cNvPr>
          <p:cNvSpPr txBox="1"/>
          <p:nvPr/>
        </p:nvSpPr>
        <p:spPr>
          <a:xfrm>
            <a:off x="629920" y="843677"/>
            <a:ext cx="6096000" cy="5170646"/>
          </a:xfrm>
          <a:prstGeom prst="rect">
            <a:avLst/>
          </a:prstGeom>
          <a:noFill/>
        </p:spPr>
        <p:txBody>
          <a:bodyPr wrap="square">
            <a:spAutoFit/>
          </a:bodyPr>
          <a:lstStyle/>
          <a:p>
            <a:pPr algn="just"/>
            <a:r>
              <a:rPr lang="en-US" sz="2200" b="1" dirty="0">
                <a:solidFill>
                  <a:schemeClr val="bg1"/>
                </a:solidFill>
                <a:effectLst/>
                <a:latin typeface="ArialMT"/>
              </a:rPr>
              <a:t>Pharaoh insisting on his futile effort to defeat God's people also enters the dry path in the middle of the red sea, defying the power of God:</a:t>
            </a:r>
          </a:p>
          <a:p>
            <a:pPr algn="just"/>
            <a:endParaRPr lang="en-US" sz="2200" b="1" dirty="0">
              <a:solidFill>
                <a:schemeClr val="bg1"/>
              </a:solidFill>
              <a:latin typeface="ArialMT"/>
            </a:endParaRPr>
          </a:p>
          <a:p>
            <a:pPr algn="just"/>
            <a:r>
              <a:rPr lang="en-US" sz="2200" b="1" dirty="0">
                <a:solidFill>
                  <a:schemeClr val="bg1"/>
                </a:solidFill>
                <a:effectLst/>
                <a:latin typeface="ArialMT"/>
              </a:rPr>
              <a:t> "The Egyptians were seized with confusion and dismay. Amid the wrath of the elements, in which they heard the voice of an angry God, they endeavored to retrace their steps and flee to the shore they had quitted. But Moses stretched out his rod, and the piled-up waters, hissing, roaring, and eager for their prey, rushed together and swallowed the Egyptian army in their black depths" (Patriarchs and Prophets, 287).</a:t>
            </a:r>
            <a:endParaRPr lang="en-US" sz="2200" b="1" dirty="0">
              <a:solidFill>
                <a:schemeClr val="bg1"/>
              </a:solidFill>
            </a:endParaRPr>
          </a:p>
        </p:txBody>
      </p:sp>
    </p:spTree>
    <p:extLst>
      <p:ext uri="{BB962C8B-B14F-4D97-AF65-F5344CB8AC3E}">
        <p14:creationId xmlns:p14="http://schemas.microsoft.com/office/powerpoint/2010/main" val="2536690621"/>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1E58B9C-B8AB-6ECD-69EA-718C5E511949}"/>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3B75F2E4-22CE-564E-39C3-9EA5D312BB28}"/>
              </a:ext>
            </a:extLst>
          </p:cNvPr>
          <p:cNvSpPr txBox="1"/>
          <p:nvPr/>
        </p:nvSpPr>
        <p:spPr>
          <a:xfrm>
            <a:off x="548640" y="1082203"/>
            <a:ext cx="6096000" cy="4693593"/>
          </a:xfrm>
          <a:prstGeom prst="rect">
            <a:avLst/>
          </a:prstGeom>
          <a:noFill/>
        </p:spPr>
        <p:txBody>
          <a:bodyPr wrap="square">
            <a:spAutoFit/>
          </a:bodyPr>
          <a:lstStyle/>
          <a:p>
            <a:pPr algn="just"/>
            <a:r>
              <a:rPr lang="en-US" sz="2500" b="1" dirty="0">
                <a:solidFill>
                  <a:schemeClr val="bg1"/>
                </a:solidFill>
                <a:effectLst/>
              </a:rPr>
              <a:t>Though the enemy insists, God will always have the last word and the final victory. The defeat of the Egyptians is one more lesson of God's power and sovereignty over evil. </a:t>
            </a:r>
          </a:p>
          <a:p>
            <a:pPr algn="just"/>
            <a:endParaRPr lang="en-US" sz="2500" b="1" dirty="0">
              <a:solidFill>
                <a:schemeClr val="bg1"/>
              </a:solidFill>
              <a:effectLst/>
            </a:endParaRPr>
          </a:p>
          <a:p>
            <a:pPr algn="just"/>
            <a:r>
              <a:rPr lang="en-US" sz="2500" b="1" dirty="0">
                <a:solidFill>
                  <a:schemeClr val="bg1"/>
                </a:solidFill>
                <a:effectLst/>
              </a:rPr>
              <a:t>The enemy can create a thousand and one scenarios to destroy you, but if you are under God's covering, united to Him in a relationship of love, trust and obedience to His Word, you have nothing to fear. Jesus' presence is real and powerful. </a:t>
            </a:r>
          </a:p>
          <a:p>
            <a:endParaRPr lang="es-CL" sz="2400" b="1" dirty="0">
              <a:solidFill>
                <a:schemeClr val="bg1"/>
              </a:solidFill>
              <a:effectLst/>
            </a:endParaRPr>
          </a:p>
        </p:txBody>
      </p:sp>
    </p:spTree>
    <p:extLst>
      <p:ext uri="{BB962C8B-B14F-4D97-AF65-F5344CB8AC3E}">
        <p14:creationId xmlns:p14="http://schemas.microsoft.com/office/powerpoint/2010/main" val="92937326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E68C3459-562B-FC5E-90FA-B2DAD33BA407}"/>
              </a:ext>
            </a:extLst>
          </p:cNvPr>
          <p:cNvPicPr>
            <a:picLocks noChangeAspect="1"/>
          </p:cNvPicPr>
          <p:nvPr/>
        </p:nvPicPr>
        <p:blipFill>
          <a:blip r:embed="rId2"/>
          <a:srcRect b="15746"/>
          <a:stretch>
            <a:fillRect/>
          </a:stretch>
        </p:blipFill>
        <p:spPr>
          <a:xfrm>
            <a:off x="-1504" y="1282"/>
            <a:ext cx="12191980" cy="6856718"/>
          </a:xfrm>
          <a:prstGeom prst="rect">
            <a:avLst/>
          </a:prstGeom>
        </p:spPr>
      </p:pic>
      <p:sp>
        <p:nvSpPr>
          <p:cNvPr id="6" name="TextBox 5">
            <a:extLst>
              <a:ext uri="{FF2B5EF4-FFF2-40B4-BE49-F238E27FC236}">
                <a16:creationId xmlns:a16="http://schemas.microsoft.com/office/drawing/2014/main" id="{3D232C2E-E90E-48D3-2F04-CE5C5218A2F4}"/>
              </a:ext>
            </a:extLst>
          </p:cNvPr>
          <p:cNvSpPr txBox="1"/>
          <p:nvPr/>
        </p:nvSpPr>
        <p:spPr>
          <a:xfrm>
            <a:off x="1551123" y="3857793"/>
            <a:ext cx="9086726" cy="1754326"/>
          </a:xfrm>
          <a:prstGeom prst="rect">
            <a:avLst/>
          </a:prstGeom>
          <a:noFill/>
        </p:spPr>
        <p:txBody>
          <a:bodyPr wrap="square">
            <a:spAutoFit/>
          </a:bodyPr>
          <a:lstStyle/>
          <a:p>
            <a:pPr algn="ctr"/>
            <a:r>
              <a:rPr lang="en-US" sz="5400" dirty="0">
                <a:solidFill>
                  <a:srgbClr val="FFFF00"/>
                </a:solidFill>
              </a:rPr>
              <a:t>WHAT WOULD YOU DO WITHOUT FREEDOM</a:t>
            </a:r>
          </a:p>
        </p:txBody>
      </p:sp>
    </p:spTree>
    <p:extLst>
      <p:ext uri="{BB962C8B-B14F-4D97-AF65-F5344CB8AC3E}">
        <p14:creationId xmlns:p14="http://schemas.microsoft.com/office/powerpoint/2010/main" val="3344368899"/>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0EACB6D-90E2-17F5-246C-48FF768221D0}"/>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BE838B2-770F-2627-5ACC-95DC79D7A715}"/>
              </a:ext>
            </a:extLst>
          </p:cNvPr>
          <p:cNvSpPr txBox="1"/>
          <p:nvPr/>
        </p:nvSpPr>
        <p:spPr>
          <a:xfrm>
            <a:off x="477520" y="1623485"/>
            <a:ext cx="6096000" cy="3046988"/>
          </a:xfrm>
          <a:prstGeom prst="rect">
            <a:avLst/>
          </a:prstGeom>
          <a:noFill/>
        </p:spPr>
        <p:txBody>
          <a:bodyPr wrap="square">
            <a:spAutoFit/>
          </a:bodyPr>
          <a:lstStyle/>
          <a:p>
            <a:pPr algn="just"/>
            <a:r>
              <a:rPr lang="en-US" sz="2400" b="1" dirty="0">
                <a:solidFill>
                  <a:schemeClr val="bg1"/>
                </a:solidFill>
                <a:effectLst/>
              </a:rPr>
              <a:t>Very soon Satan will raise up an arbitrary and persecuting power against God's people throughout the world and will seek to eliminate them for their obedience to God's holy law. It will then be a time of trial for those who love God with all their hearts. However, as in the past, God will manifest His protective power with His people.</a:t>
            </a:r>
            <a:endParaRPr lang="en-US" sz="2800" b="1" dirty="0">
              <a:solidFill>
                <a:schemeClr val="bg1"/>
              </a:solidFill>
            </a:endParaRPr>
          </a:p>
        </p:txBody>
      </p:sp>
    </p:spTree>
    <p:extLst>
      <p:ext uri="{BB962C8B-B14F-4D97-AF65-F5344CB8AC3E}">
        <p14:creationId xmlns:p14="http://schemas.microsoft.com/office/powerpoint/2010/main" val="2494539769"/>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EE5D969-69F0-A199-B2E5-50570BA595EC}"/>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A6D5F8C-4836-25EC-4218-A837857F3B9C}"/>
              </a:ext>
            </a:extLst>
          </p:cNvPr>
          <p:cNvSpPr txBox="1"/>
          <p:nvPr/>
        </p:nvSpPr>
        <p:spPr>
          <a:xfrm>
            <a:off x="650240" y="1382286"/>
            <a:ext cx="6096000" cy="4093428"/>
          </a:xfrm>
          <a:prstGeom prst="rect">
            <a:avLst/>
          </a:prstGeom>
          <a:noFill/>
        </p:spPr>
        <p:txBody>
          <a:bodyPr wrap="square">
            <a:spAutoFit/>
          </a:bodyPr>
          <a:lstStyle/>
          <a:p>
            <a:pPr algn="just"/>
            <a:r>
              <a:rPr lang="en-US" sz="2000" b="1" dirty="0">
                <a:solidFill>
                  <a:schemeClr val="bg1"/>
                </a:solidFill>
                <a:effectLst/>
              </a:rPr>
              <a:t>My friend, my friend, the final deliverance, and victory over evil is at hand, Jesus is at the gates! Soon we will see the heavens open up in a splendorous cosmic spectacle that will break our atmosphere amidst the enveloping sounds of angelic trumpets that will fill every corner of this earth with music. Yes, my friend, just as it was unthinkable to imagine that the red sea would open up for God's people to pass through in the past, so it may sound strange what I am telling you. However, the same God of the past is the same God of today and for eternity. His words have always been fulfilled because they are "faithful and true" (Revelation 22:6).</a:t>
            </a:r>
            <a:endParaRPr lang="en-US" sz="2000" b="1" dirty="0">
              <a:solidFill>
                <a:schemeClr val="bg1"/>
              </a:solidFill>
            </a:endParaRPr>
          </a:p>
        </p:txBody>
      </p:sp>
    </p:spTree>
    <p:extLst>
      <p:ext uri="{BB962C8B-B14F-4D97-AF65-F5344CB8AC3E}">
        <p14:creationId xmlns:p14="http://schemas.microsoft.com/office/powerpoint/2010/main" val="178741981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FE43129-C4CB-CC5C-A480-B1CD5EA437B3}"/>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89A5BB72-45D0-1DE1-59F3-EA5E8A55EA74}"/>
              </a:ext>
            </a:extLst>
          </p:cNvPr>
          <p:cNvSpPr txBox="1"/>
          <p:nvPr/>
        </p:nvSpPr>
        <p:spPr>
          <a:xfrm>
            <a:off x="264160" y="982176"/>
            <a:ext cx="6400800" cy="4093428"/>
          </a:xfrm>
          <a:prstGeom prst="rect">
            <a:avLst/>
          </a:prstGeom>
          <a:noFill/>
        </p:spPr>
        <p:txBody>
          <a:bodyPr wrap="square">
            <a:spAutoFit/>
          </a:bodyPr>
          <a:lstStyle/>
          <a:p>
            <a:pPr algn="just"/>
            <a:r>
              <a:rPr lang="en-US" sz="2000" b="1" dirty="0">
                <a:solidFill>
                  <a:schemeClr val="bg1"/>
                </a:solidFill>
                <a:effectLst/>
              </a:rPr>
              <a:t>How can we be prepared for the day of deliverance? Paul says that the people of Israel were "baptized in the cloud and the sea" (1 Corinthians 10:2), so we too today can be baptized in the name of the Father, the Son, and the Holy Spirit for the "forgiveness of sins" and to receive "the gift of the Holy Spirit" (Acts 2:38).</a:t>
            </a:r>
          </a:p>
          <a:p>
            <a:pPr algn="just"/>
            <a:endParaRPr lang="en-US" sz="2000" b="1" dirty="0">
              <a:solidFill>
                <a:schemeClr val="bg1"/>
              </a:solidFill>
              <a:effectLst/>
            </a:endParaRPr>
          </a:p>
          <a:p>
            <a:pPr algn="just"/>
            <a:r>
              <a:rPr lang="en-US" sz="2000" b="1" dirty="0">
                <a:solidFill>
                  <a:schemeClr val="bg1"/>
                </a:solidFill>
                <a:effectLst/>
              </a:rPr>
              <a:t>Baptism is the step of faith to consolidate your acceptance of Jesus as your savior and the Lord of your life. Jesus says: "He that believeth and is baptized shall be saved" (Mark 16:16). Jesus does not establish baptism as an option, he shows us that it is a necessary step of salvation. </a:t>
            </a:r>
          </a:p>
          <a:p>
            <a:endParaRPr lang="es-CL" sz="2000" b="1" dirty="0">
              <a:solidFill>
                <a:schemeClr val="bg1"/>
              </a:solidFill>
              <a:effectLst/>
            </a:endParaRPr>
          </a:p>
        </p:txBody>
      </p:sp>
    </p:spTree>
    <p:extLst>
      <p:ext uri="{BB962C8B-B14F-4D97-AF65-F5344CB8AC3E}">
        <p14:creationId xmlns:p14="http://schemas.microsoft.com/office/powerpoint/2010/main" val="404541005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0" y="2921168"/>
            <a:ext cx="6949338" cy="1015663"/>
          </a:xfrm>
          <a:prstGeom prst="rect">
            <a:avLst/>
          </a:prstGeom>
          <a:noFill/>
        </p:spPr>
        <p:txBody>
          <a:bodyPr wrap="none" rtlCol="0">
            <a:spAutoFit/>
          </a:bodyPr>
          <a:lstStyle/>
          <a:p>
            <a:r>
              <a:rPr lang="en-US" sz="6000" b="1" dirty="0">
                <a:solidFill>
                  <a:schemeClr val="bg1"/>
                </a:solidFill>
              </a:rPr>
              <a:t>Come to Jesus today!</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1D1768D-0319-124A-9D89-6EA22855436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607381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0122CE3-0F01-2555-DEC7-5D644BE5D4C7}"/>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FF479604-A6A9-D03E-1E9A-E49C4A3949E9}"/>
              </a:ext>
            </a:extLst>
          </p:cNvPr>
          <p:cNvSpPr txBox="1"/>
          <p:nvPr/>
        </p:nvSpPr>
        <p:spPr>
          <a:xfrm>
            <a:off x="258813" y="936010"/>
            <a:ext cx="6593931" cy="5293757"/>
          </a:xfrm>
          <a:prstGeom prst="rect">
            <a:avLst/>
          </a:prstGeom>
          <a:noFill/>
        </p:spPr>
        <p:txBody>
          <a:bodyPr wrap="square" rtlCol="0">
            <a:spAutoFit/>
          </a:bodyPr>
          <a:lstStyle/>
          <a:p>
            <a:pPr algn="just"/>
            <a:r>
              <a:rPr lang="en-US" sz="2000" b="1" dirty="0">
                <a:solidFill>
                  <a:schemeClr val="bg1"/>
                </a:solidFill>
                <a:effectLst/>
              </a:rPr>
              <a:t>Pedro, owner of a well-known restaurant in Veracruz, Mexico, opened his business as usual. That day a young, tall, thin man with a scar on his head entered his business. He ordered some dishes to be consumed on the premises. Later Pedro approached the customer and engaged in a friendly conversation. The stranger identified himself as Luis and told him he was on business for a few days. Noting that he was not from the area, Pedro offered him his phone number in case he wanted to order food for delivery.</a:t>
            </a:r>
          </a:p>
          <a:p>
            <a:pPr algn="just"/>
            <a:endParaRPr lang="en-US" sz="2000" b="1" dirty="0">
              <a:solidFill>
                <a:schemeClr val="bg1"/>
              </a:solidFill>
              <a:effectLst/>
            </a:endParaRPr>
          </a:p>
          <a:p>
            <a:pPr algn="just"/>
            <a:r>
              <a:rPr lang="en-US" sz="2000" b="1" dirty="0">
                <a:solidFill>
                  <a:schemeClr val="bg1"/>
                </a:solidFill>
                <a:effectLst/>
              </a:rPr>
              <a:t>A few days later around 1:30 in the afternoon Pedro received a call from an unknown number: "Sir, good afternoon. This is Luis, do you remember me? I need you to bring me some food here". Pedro hurried to get the order ready and left in his truck to the address Luis had given him. </a:t>
            </a:r>
          </a:p>
          <a:p>
            <a:endParaRPr lang="es-CL" sz="2000" b="1" dirty="0">
              <a:solidFill>
                <a:schemeClr val="bg1"/>
              </a:solidFill>
              <a:effectLst/>
            </a:endParaRPr>
          </a:p>
          <a:p>
            <a:endParaRPr lang="es-CL" dirty="0"/>
          </a:p>
        </p:txBody>
      </p:sp>
    </p:spTree>
    <p:extLst>
      <p:ext uri="{BB962C8B-B14F-4D97-AF65-F5344CB8AC3E}">
        <p14:creationId xmlns:p14="http://schemas.microsoft.com/office/powerpoint/2010/main" val="295467441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EA388B9-333C-19D4-7FE5-23C275C61CEC}"/>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FA058C9-2060-28C6-DE38-BD0E69820CBA}"/>
              </a:ext>
            </a:extLst>
          </p:cNvPr>
          <p:cNvSpPr txBox="1"/>
          <p:nvPr/>
        </p:nvSpPr>
        <p:spPr>
          <a:xfrm>
            <a:off x="430924" y="1478679"/>
            <a:ext cx="6096000" cy="3323987"/>
          </a:xfrm>
          <a:prstGeom prst="rect">
            <a:avLst/>
          </a:prstGeom>
          <a:noFill/>
        </p:spPr>
        <p:txBody>
          <a:bodyPr wrap="square">
            <a:spAutoFit/>
          </a:bodyPr>
          <a:lstStyle/>
          <a:p>
            <a:pPr algn="just"/>
            <a:r>
              <a:rPr lang="en-US" sz="2400" b="1" dirty="0">
                <a:solidFill>
                  <a:schemeClr val="bg1"/>
                </a:solidFill>
                <a:effectLst/>
              </a:rPr>
              <a:t>At 1:45 PM Pedro pulled into an "alley" where he saw three individuals, one of whom was Luis. Pedro stayed in his vehicle and shouted out the window that the order was ready. At that moment Luis pulled out a revolver from his clothes and pointed it at Pedro. By then Luis' truck was already surrounded. A kidnapping plan had been set in motion.</a:t>
            </a:r>
            <a:br>
              <a:rPr lang="es-CL" sz="1800" dirty="0">
                <a:effectLst/>
                <a:latin typeface="ArialMT"/>
              </a:rPr>
            </a:br>
            <a:endParaRPr lang="es-CL" dirty="0"/>
          </a:p>
        </p:txBody>
      </p:sp>
    </p:spTree>
    <p:extLst>
      <p:ext uri="{BB962C8B-B14F-4D97-AF65-F5344CB8AC3E}">
        <p14:creationId xmlns:p14="http://schemas.microsoft.com/office/powerpoint/2010/main" val="327457133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40E9C86-ABB5-7CC7-E2C8-5071BD4BE9D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A7D5F643-30C9-0FD0-6A42-4B3A5E389037}"/>
              </a:ext>
            </a:extLst>
          </p:cNvPr>
          <p:cNvSpPr txBox="1"/>
          <p:nvPr/>
        </p:nvSpPr>
        <p:spPr>
          <a:xfrm>
            <a:off x="189186" y="982176"/>
            <a:ext cx="6821213" cy="5632311"/>
          </a:xfrm>
          <a:prstGeom prst="rect">
            <a:avLst/>
          </a:prstGeom>
          <a:noFill/>
        </p:spPr>
        <p:txBody>
          <a:bodyPr wrap="square">
            <a:spAutoFit/>
          </a:bodyPr>
          <a:lstStyle/>
          <a:p>
            <a:pPr algn="just"/>
            <a:r>
              <a:rPr lang="en-US" sz="2400" b="1" dirty="0">
                <a:solidFill>
                  <a:schemeClr val="bg1"/>
                </a:solidFill>
                <a:effectLst/>
              </a:rPr>
              <a:t>With the gun to his temple and his truck being driven by other people, Pedro was taken to a vacant lot where other criminals were waiting.</a:t>
            </a:r>
          </a:p>
          <a:p>
            <a:pPr algn="just"/>
            <a:endParaRPr lang="en-US" sz="2400" b="1" dirty="0">
              <a:solidFill>
                <a:schemeClr val="bg1"/>
              </a:solidFill>
              <a:effectLst/>
            </a:endParaRPr>
          </a:p>
          <a:p>
            <a:pPr algn="just"/>
            <a:r>
              <a:rPr lang="en-US" sz="2400" b="1" dirty="0">
                <a:solidFill>
                  <a:schemeClr val="bg1"/>
                </a:solidFill>
                <a:effectLst/>
              </a:rPr>
              <a:t>This dramatic and true story is one of hundreds that are read daily around the world. Being deprived of one's freedom is one of the most desperate situations a human being can live. Fortunately, Pedro's story had a good ending, a few hours later the police, following some clues, found the place where he had been held and was released to the joy of his family. </a:t>
            </a:r>
          </a:p>
          <a:p>
            <a:pPr algn="just"/>
            <a:endParaRPr lang="en-US" sz="2400" b="1" dirty="0">
              <a:solidFill>
                <a:schemeClr val="bg1"/>
              </a:solidFill>
              <a:effectLst/>
            </a:endParaRPr>
          </a:p>
          <a:p>
            <a:pPr algn="just"/>
            <a:r>
              <a:rPr lang="en-US" sz="2400" b="1" dirty="0">
                <a:solidFill>
                  <a:schemeClr val="bg1"/>
                </a:solidFill>
                <a:effectLst/>
              </a:rPr>
              <a:t>Pedro was born again!</a:t>
            </a:r>
          </a:p>
          <a:p>
            <a:endParaRPr lang="es-CL" sz="2400" b="1" dirty="0">
              <a:solidFill>
                <a:schemeClr val="bg1"/>
              </a:solidFill>
              <a:effectLst/>
            </a:endParaRPr>
          </a:p>
        </p:txBody>
      </p:sp>
    </p:spTree>
    <p:extLst>
      <p:ext uri="{BB962C8B-B14F-4D97-AF65-F5344CB8AC3E}">
        <p14:creationId xmlns:p14="http://schemas.microsoft.com/office/powerpoint/2010/main" val="1805765238"/>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D828259-AA55-E966-1ED7-1ACFF3B6D207}"/>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F61E925B-47DC-9049-351D-1F5D943F975E}"/>
              </a:ext>
            </a:extLst>
          </p:cNvPr>
          <p:cNvSpPr txBox="1"/>
          <p:nvPr/>
        </p:nvSpPr>
        <p:spPr>
          <a:xfrm>
            <a:off x="115613" y="863906"/>
            <a:ext cx="6810704" cy="4801314"/>
          </a:xfrm>
          <a:prstGeom prst="rect">
            <a:avLst/>
          </a:prstGeom>
          <a:noFill/>
        </p:spPr>
        <p:txBody>
          <a:bodyPr wrap="square">
            <a:spAutoFit/>
          </a:bodyPr>
          <a:lstStyle/>
          <a:p>
            <a:pPr algn="just"/>
            <a:r>
              <a:rPr lang="en-US" sz="1800" b="1" dirty="0">
                <a:solidFill>
                  <a:schemeClr val="bg1"/>
                </a:solidFill>
                <a:effectLst/>
                <a:latin typeface="ArialMT"/>
              </a:rPr>
              <a:t>The Bible tells us about one of the most difficult times in the history of the people of Israel: their captivity in Egypt for four hundred years, during which time they lost their freedom and became slaves of an empire. Let's go back through history to better understand the context.</a:t>
            </a:r>
          </a:p>
          <a:p>
            <a:pPr algn="just"/>
            <a:endParaRPr lang="en-US" sz="1800" b="1" dirty="0">
              <a:solidFill>
                <a:schemeClr val="bg1"/>
              </a:solidFill>
              <a:effectLst/>
              <a:latin typeface="ArialMT"/>
            </a:endParaRPr>
          </a:p>
          <a:p>
            <a:pPr algn="just"/>
            <a:r>
              <a:rPr lang="en-US" sz="1800" b="1" dirty="0">
                <a:solidFill>
                  <a:schemeClr val="bg1"/>
                </a:solidFill>
                <a:effectLst/>
                <a:latin typeface="ArialMT"/>
              </a:rPr>
              <a:t>Joseph, Jacob's son who had been sold by his brothers out of envy to some merchants in the desert, arrived in Egypt and through many difficult and very hard circumstances, God's plan was fulfilled in him, and he ended up being governor "over all the land of Egypt" (Genesis 41:41). By the way, this shows us that when God desires to make his plan a reality in the lives of his children, there are no obstacles and difficulties that prevent him from doing so because "all things work together for good, to them who are the called according to his purpose" (Romans 8:28).</a:t>
            </a:r>
          </a:p>
          <a:p>
            <a:endParaRPr lang="es-CL" sz="1800" b="1" dirty="0">
              <a:solidFill>
                <a:schemeClr val="bg1"/>
              </a:solidFill>
              <a:effectLst/>
              <a:latin typeface="ArialMT"/>
            </a:endParaRPr>
          </a:p>
        </p:txBody>
      </p:sp>
    </p:spTree>
    <p:extLst>
      <p:ext uri="{BB962C8B-B14F-4D97-AF65-F5344CB8AC3E}">
        <p14:creationId xmlns:p14="http://schemas.microsoft.com/office/powerpoint/2010/main" val="2577870463"/>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49ECF1B-44F1-123B-A32C-BD84EDF074DA}"/>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EC69BDC1-1896-46FA-B23C-F4AC1BCBE218}"/>
              </a:ext>
            </a:extLst>
          </p:cNvPr>
          <p:cNvSpPr txBox="1"/>
          <p:nvPr/>
        </p:nvSpPr>
        <p:spPr>
          <a:xfrm>
            <a:off x="409903" y="936010"/>
            <a:ext cx="6106510" cy="4524315"/>
          </a:xfrm>
          <a:prstGeom prst="rect">
            <a:avLst/>
          </a:prstGeom>
          <a:noFill/>
        </p:spPr>
        <p:txBody>
          <a:bodyPr wrap="square" rtlCol="0">
            <a:spAutoFit/>
          </a:bodyPr>
          <a:lstStyle/>
          <a:p>
            <a:pPr algn="just"/>
            <a:r>
              <a:rPr lang="en-US" sz="2400" b="1" i="1" dirty="0">
                <a:solidFill>
                  <a:schemeClr val="bg1"/>
                </a:solidFill>
                <a:effectLst/>
              </a:rPr>
              <a:t>Not that he was ignorant of Joseph’s services to the nation, but he wished to make no recognition of them, and, so far as possible, to bury them in oblivion. “And he said unto his people, Behold, the people of the children of Israel are more and mightier than we: come on, let us deal wisely with them; lest they multiply, and it come to pass, that, when there </a:t>
            </a:r>
            <a:r>
              <a:rPr lang="en-US" sz="2400" b="1" i="1" dirty="0" err="1">
                <a:solidFill>
                  <a:schemeClr val="bg1"/>
                </a:solidFill>
                <a:effectLst/>
              </a:rPr>
              <a:t>falleth</a:t>
            </a:r>
            <a:r>
              <a:rPr lang="en-US" sz="2400" b="1" i="1" dirty="0">
                <a:solidFill>
                  <a:schemeClr val="bg1"/>
                </a:solidFill>
                <a:effectLst/>
              </a:rPr>
              <a:t> out any war, they join also unto our enemies, and fight against us, and so get them up out of the land." (Patriarchs and Prophets, 241.3).</a:t>
            </a:r>
            <a:endParaRPr lang="en-US" dirty="0"/>
          </a:p>
        </p:txBody>
      </p:sp>
    </p:spTree>
    <p:extLst>
      <p:ext uri="{BB962C8B-B14F-4D97-AF65-F5344CB8AC3E}">
        <p14:creationId xmlns:p14="http://schemas.microsoft.com/office/powerpoint/2010/main" val="183212619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E7DED9D-B57D-C14B-2087-AAFB426ED05E}"/>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39678F47-65D5-624D-D3B2-ECE8A68259B3}"/>
              </a:ext>
            </a:extLst>
          </p:cNvPr>
          <p:cNvSpPr txBox="1"/>
          <p:nvPr/>
        </p:nvSpPr>
        <p:spPr>
          <a:xfrm>
            <a:off x="490226" y="1089898"/>
            <a:ext cx="6545574" cy="3970318"/>
          </a:xfrm>
          <a:prstGeom prst="rect">
            <a:avLst/>
          </a:prstGeom>
          <a:noFill/>
        </p:spPr>
        <p:txBody>
          <a:bodyPr wrap="square" rtlCol="0">
            <a:spAutoFit/>
          </a:bodyPr>
          <a:lstStyle/>
          <a:p>
            <a:pPr algn="just"/>
            <a:r>
              <a:rPr lang="en-US" sz="2800" b="1" dirty="0">
                <a:solidFill>
                  <a:schemeClr val="bg1"/>
                </a:solidFill>
                <a:effectLst/>
              </a:rPr>
              <a:t>Pharaoh represents the forces of evil that constantly seek to disconnect us from the joy and happiness of life. </a:t>
            </a:r>
          </a:p>
          <a:p>
            <a:pPr algn="just"/>
            <a:endParaRPr lang="en-US" sz="2800" b="1" dirty="0">
              <a:solidFill>
                <a:schemeClr val="bg1"/>
              </a:solidFill>
              <a:effectLst/>
            </a:endParaRPr>
          </a:p>
          <a:p>
            <a:pPr algn="just"/>
            <a:r>
              <a:rPr lang="en-US" sz="2800" b="1" dirty="0">
                <a:solidFill>
                  <a:schemeClr val="bg1"/>
                </a:solidFill>
                <a:effectLst/>
              </a:rPr>
              <a:t>Has it ever happened to you that suddenly circumstances change abruptly, and you find yourself deprived of some of the things you used to have such as a good job, health, etc.? </a:t>
            </a:r>
            <a:endParaRPr lang="en-US" dirty="0"/>
          </a:p>
        </p:txBody>
      </p:sp>
    </p:spTree>
    <p:extLst>
      <p:ext uri="{BB962C8B-B14F-4D97-AF65-F5344CB8AC3E}">
        <p14:creationId xmlns:p14="http://schemas.microsoft.com/office/powerpoint/2010/main" val="2514376879"/>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EDFA50C-6C40-7527-DA30-402C91AAFB6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F8CD8B5-FE39-CAB6-DF4E-CB5225F87D97}"/>
              </a:ext>
            </a:extLst>
          </p:cNvPr>
          <p:cNvSpPr txBox="1"/>
          <p:nvPr/>
        </p:nvSpPr>
        <p:spPr>
          <a:xfrm>
            <a:off x="248653" y="773918"/>
            <a:ext cx="7003047" cy="5262979"/>
          </a:xfrm>
          <a:prstGeom prst="rect">
            <a:avLst/>
          </a:prstGeom>
          <a:noFill/>
        </p:spPr>
        <p:txBody>
          <a:bodyPr wrap="square" rtlCol="0">
            <a:spAutoFit/>
          </a:bodyPr>
          <a:lstStyle/>
          <a:p>
            <a:pPr algn="just"/>
            <a:r>
              <a:rPr lang="en-US" sz="2800" b="1" dirty="0">
                <a:solidFill>
                  <a:schemeClr val="bg1"/>
                </a:solidFill>
                <a:effectLst/>
              </a:rPr>
              <a:t>In the humble abode of Amram and Jochebed God had set his sights on their little son as the future deliverer. Pharaoh had given orders to the midwives to kill the male children born to the Hebrew families. Undoubtedly, the enemy is trying to anticipate God's plan by trying to thwart the birth of the deliverer. But it is important to note that nothing takes God unawares, the actions of God's enemy, Satan, can be terrible and destructive, but God's plans for your life will always be superior and liberating.</a:t>
            </a:r>
            <a:endParaRPr lang="en-US" sz="2000" dirty="0"/>
          </a:p>
        </p:txBody>
      </p:sp>
    </p:spTree>
    <p:extLst>
      <p:ext uri="{BB962C8B-B14F-4D97-AF65-F5344CB8AC3E}">
        <p14:creationId xmlns:p14="http://schemas.microsoft.com/office/powerpoint/2010/main" val="1817207029"/>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2424</Words>
  <Application>Microsoft Macintosh PowerPoint</Application>
  <PresentationFormat>Widescreen</PresentationFormat>
  <Paragraphs>50</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ArialMT</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5</cp:revision>
  <dcterms:created xsi:type="dcterms:W3CDTF">2023-08-14T19:47:00Z</dcterms:created>
  <dcterms:modified xsi:type="dcterms:W3CDTF">2026-02-26T19:26:56Z</dcterms:modified>
</cp:coreProperties>
</file>