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93" r:id="rId2"/>
    <p:sldId id="294"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81" r:id="rId27"/>
    <p:sldId id="291" r:id="rId28"/>
    <p:sldId id="295" r:id="rId29"/>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04"/>
    <p:restoredTop sz="94694"/>
  </p:normalViewPr>
  <p:slideViewPr>
    <p:cSldViewPr snapToGrid="0">
      <p:cViewPr varScale="1">
        <p:scale>
          <a:sx n="121" d="100"/>
          <a:sy n="121" d="100"/>
        </p:scale>
        <p:origin x="2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FA6B5C-C3AC-D68B-E983-C88FBD912840}"/>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8FD9FADC-072E-7484-2981-C60301F4A1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C9F6286B-523C-23EF-2411-C4E20F5D12E5}"/>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5" name="Marcador de pie de página 4">
            <a:extLst>
              <a:ext uri="{FF2B5EF4-FFF2-40B4-BE49-F238E27FC236}">
                <a16:creationId xmlns:a16="http://schemas.microsoft.com/office/drawing/2014/main" id="{C2EA4253-DED4-4753-DE80-1DF2EC6714DF}"/>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6C8AD39-A4CA-CB9B-FC4D-8AFBFB0C78F8}"/>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1160602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1375B2-3E52-48D9-6A78-C82FA283E66A}"/>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4DBBF4FA-128A-EFA8-BF52-5F498002C3FB}"/>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60A0D987-1B48-27CA-BD98-221A3299BD90}"/>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5" name="Marcador de pie de página 4">
            <a:extLst>
              <a:ext uri="{FF2B5EF4-FFF2-40B4-BE49-F238E27FC236}">
                <a16:creationId xmlns:a16="http://schemas.microsoft.com/office/drawing/2014/main" id="{66C68C36-52ED-360A-EBA8-B90CD9F22A12}"/>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257FD54F-1842-BE04-4148-74327E518147}"/>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2265028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F766F67-7AE1-73A7-FD2C-462358ACF2FD}"/>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B5D5AC71-1C0E-4374-FE6D-0FAE896BDADC}"/>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7AD15EB9-252B-669F-1B8F-5478BC73A155}"/>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5" name="Marcador de pie de página 4">
            <a:extLst>
              <a:ext uri="{FF2B5EF4-FFF2-40B4-BE49-F238E27FC236}">
                <a16:creationId xmlns:a16="http://schemas.microsoft.com/office/drawing/2014/main" id="{9F4ABE94-744E-7BC2-D998-2456B77CA4E9}"/>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7FE85BCE-0853-B7AE-5901-C56E678FFC56}"/>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59366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084617-74E0-D452-2594-B0D0D54EF801}"/>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AAE25DE8-FC9B-A531-D444-710EEEDA11C7}"/>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406186F6-E223-CBAE-690B-19AFACE556C8}"/>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5" name="Marcador de pie de página 4">
            <a:extLst>
              <a:ext uri="{FF2B5EF4-FFF2-40B4-BE49-F238E27FC236}">
                <a16:creationId xmlns:a16="http://schemas.microsoft.com/office/drawing/2014/main" id="{BD8F6BDD-8CB2-16D4-A556-6FE2ED150DA7}"/>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A10EB28A-F425-9725-5F12-A0AA15C263D4}"/>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2433645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0EB4A0-DD17-C03A-63B7-4DEBC1B88FB6}"/>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D1F57F40-80CA-17A7-5B5D-1ED4E4067A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AEF71DEA-E396-8C7E-9C79-408CF6A3B070}"/>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5" name="Marcador de pie de página 4">
            <a:extLst>
              <a:ext uri="{FF2B5EF4-FFF2-40B4-BE49-F238E27FC236}">
                <a16:creationId xmlns:a16="http://schemas.microsoft.com/office/drawing/2014/main" id="{8304E533-3E13-6AD2-8411-65EB3223275A}"/>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FB5A8F08-03CC-0107-9F5E-05CA3476007B}"/>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3896285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0E7CF7-D6A4-3769-CBB4-58EE1064370B}"/>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8F478D0E-F5C5-8F5D-653C-74414F04FD82}"/>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5EE46131-1BB6-90E7-9DA9-28A356462565}"/>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C616C946-920C-AEAE-B881-79DEAD9D9FCB}"/>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6" name="Marcador de pie de página 5">
            <a:extLst>
              <a:ext uri="{FF2B5EF4-FFF2-40B4-BE49-F238E27FC236}">
                <a16:creationId xmlns:a16="http://schemas.microsoft.com/office/drawing/2014/main" id="{4B59AFB3-8540-3C87-0D83-ED9F989C63F7}"/>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09EC3047-C192-962C-8175-4CB32349FE4D}"/>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661445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D989DD-073D-F67E-A210-27473450ABE1}"/>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F6DCEDEF-5D79-ADB0-735D-34E63E1F0C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5304645C-F8F1-3E6C-06EF-22BDF02146A2}"/>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texto 4">
            <a:extLst>
              <a:ext uri="{FF2B5EF4-FFF2-40B4-BE49-F238E27FC236}">
                <a16:creationId xmlns:a16="http://schemas.microsoft.com/office/drawing/2014/main" id="{E682563C-1E0C-1B47-7B80-3C6816ECC9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BEFBFCC2-E572-B496-7F11-06C2DCDF9668}"/>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7" name="Marcador de fecha 6">
            <a:extLst>
              <a:ext uri="{FF2B5EF4-FFF2-40B4-BE49-F238E27FC236}">
                <a16:creationId xmlns:a16="http://schemas.microsoft.com/office/drawing/2014/main" id="{D928A5E9-83E7-3F64-2872-05FFA03E5C42}"/>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8" name="Marcador de pie de página 7">
            <a:extLst>
              <a:ext uri="{FF2B5EF4-FFF2-40B4-BE49-F238E27FC236}">
                <a16:creationId xmlns:a16="http://schemas.microsoft.com/office/drawing/2014/main" id="{2996D8A0-92F7-8A76-8C14-6474DC8CE835}"/>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942AC2F0-E4C2-CBA6-82AB-99DC11A2E3CD}"/>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760562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539AA5-12E6-5813-5562-4A6FD405BFD7}"/>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fecha 2">
            <a:extLst>
              <a:ext uri="{FF2B5EF4-FFF2-40B4-BE49-F238E27FC236}">
                <a16:creationId xmlns:a16="http://schemas.microsoft.com/office/drawing/2014/main" id="{E2F9824D-1BD0-5950-77C1-141AE9A53097}"/>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4" name="Marcador de pie de página 3">
            <a:extLst>
              <a:ext uri="{FF2B5EF4-FFF2-40B4-BE49-F238E27FC236}">
                <a16:creationId xmlns:a16="http://schemas.microsoft.com/office/drawing/2014/main" id="{ED5CB68C-EA34-51B8-2FD6-AF43461EBC52}"/>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552C4A23-C28E-D476-8473-B93CD7D3A69A}"/>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1546224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136B5F9-BB20-2D6E-B077-293F6651682F}"/>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3" name="Marcador de pie de página 2">
            <a:extLst>
              <a:ext uri="{FF2B5EF4-FFF2-40B4-BE49-F238E27FC236}">
                <a16:creationId xmlns:a16="http://schemas.microsoft.com/office/drawing/2014/main" id="{D48C4A15-BF8C-9DF7-880E-51E31F2716AC}"/>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24530F4F-DAE8-1904-0D99-3CA78D11BE40}"/>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3194474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1A2ADB-8C21-7334-BFD7-1966B0F4A600}"/>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78F67F58-E08A-628E-1E5D-9D61D46019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texto 3">
            <a:extLst>
              <a:ext uri="{FF2B5EF4-FFF2-40B4-BE49-F238E27FC236}">
                <a16:creationId xmlns:a16="http://schemas.microsoft.com/office/drawing/2014/main" id="{F773B8A7-DB31-8AF6-EAE8-A53B2B5FAA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ECADC4B5-11BB-F01A-B560-E52D169C91EF}"/>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6" name="Marcador de pie de página 5">
            <a:extLst>
              <a:ext uri="{FF2B5EF4-FFF2-40B4-BE49-F238E27FC236}">
                <a16:creationId xmlns:a16="http://schemas.microsoft.com/office/drawing/2014/main" id="{DBA4A015-97ED-513E-428B-58EDAFDC9710}"/>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C7EE42CE-7314-75F7-1ADD-4557005ADC80}"/>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1238944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26DF573-48FF-3B97-6169-3D1625D90C3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531F454E-E5D2-22E1-FA37-4F4DEFE30B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0D6112AB-A9B3-BB56-9F0E-9A30C90A11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4B2B0EE-1EE9-37A3-9A0C-46D0EA8DF79C}"/>
              </a:ext>
            </a:extLst>
          </p:cNvPr>
          <p:cNvSpPr>
            <a:spLocks noGrp="1"/>
          </p:cNvSpPr>
          <p:nvPr>
            <p:ph type="dt" sz="half" idx="10"/>
          </p:nvPr>
        </p:nvSpPr>
        <p:spPr/>
        <p:txBody>
          <a:bodyPr/>
          <a:lstStyle/>
          <a:p>
            <a:fld id="{966C1718-3598-874D-BD62-15C4AC489FF1}" type="datetimeFigureOut">
              <a:rPr lang="es-CL" smtClean="0"/>
              <a:t>26-02-26</a:t>
            </a:fld>
            <a:endParaRPr lang="es-CL"/>
          </a:p>
        </p:txBody>
      </p:sp>
      <p:sp>
        <p:nvSpPr>
          <p:cNvPr id="6" name="Marcador de pie de página 5">
            <a:extLst>
              <a:ext uri="{FF2B5EF4-FFF2-40B4-BE49-F238E27FC236}">
                <a16:creationId xmlns:a16="http://schemas.microsoft.com/office/drawing/2014/main" id="{04024A9F-8BDA-1A5D-2B46-869E3931C9F3}"/>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DA8430BB-B7A5-1519-2A31-B8C22B0DA840}"/>
              </a:ext>
            </a:extLst>
          </p:cNvPr>
          <p:cNvSpPr>
            <a:spLocks noGrp="1"/>
          </p:cNvSpPr>
          <p:nvPr>
            <p:ph type="sldNum" sz="quarter" idx="12"/>
          </p:nvPr>
        </p:nvSpPr>
        <p:spPr/>
        <p:txBody>
          <a:bodyPr/>
          <a:lstStyle/>
          <a:p>
            <a:fld id="{CF8EA5A3-B77D-AB46-BFF3-E8C4C43D9299}" type="slidenum">
              <a:rPr lang="es-CL" smtClean="0"/>
              <a:t>‹#›</a:t>
            </a:fld>
            <a:endParaRPr lang="es-CL"/>
          </a:p>
        </p:txBody>
      </p:sp>
    </p:spTree>
    <p:extLst>
      <p:ext uri="{BB962C8B-B14F-4D97-AF65-F5344CB8AC3E}">
        <p14:creationId xmlns:p14="http://schemas.microsoft.com/office/powerpoint/2010/main" val="2161524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A998EE2-134D-83E6-6862-1CB4B8D049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3F5D2E53-898A-BEF3-4483-7F9B72830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E64963D2-934B-E239-5634-244D394972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6C1718-3598-874D-BD62-15C4AC489FF1}" type="datetimeFigureOut">
              <a:rPr lang="es-CL" smtClean="0"/>
              <a:t>26-02-26</a:t>
            </a:fld>
            <a:endParaRPr lang="es-CL"/>
          </a:p>
        </p:txBody>
      </p:sp>
      <p:sp>
        <p:nvSpPr>
          <p:cNvPr id="5" name="Marcador de pie de página 4">
            <a:extLst>
              <a:ext uri="{FF2B5EF4-FFF2-40B4-BE49-F238E27FC236}">
                <a16:creationId xmlns:a16="http://schemas.microsoft.com/office/drawing/2014/main" id="{28280B79-58DA-1655-E56C-787462390D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4B5982EF-464C-7985-A5B7-9E5F6459A5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8EA5A3-B77D-AB46-BFF3-E8C4C43D9299}" type="slidenum">
              <a:rPr lang="es-CL" smtClean="0"/>
              <a:t>‹#›</a:t>
            </a:fld>
            <a:endParaRPr lang="es-CL"/>
          </a:p>
        </p:txBody>
      </p:sp>
    </p:spTree>
    <p:extLst>
      <p:ext uri="{BB962C8B-B14F-4D97-AF65-F5344CB8AC3E}">
        <p14:creationId xmlns:p14="http://schemas.microsoft.com/office/powerpoint/2010/main" val="535885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764FA-9672-B56C-8905-341F1311EEE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6A47866-AB8A-3DA2-C23D-E8315E5743A7}"/>
              </a:ext>
            </a:extLst>
          </p:cNvPr>
          <p:cNvSpPr>
            <a:spLocks noGrp="1"/>
          </p:cNvSpPr>
          <p:nvPr>
            <p:ph idx="1"/>
          </p:nvPr>
        </p:nvSpPr>
        <p:spPr/>
        <p:txBody>
          <a:bodyPr/>
          <a:lstStyle/>
          <a:p>
            <a:endParaRPr lang="en-US"/>
          </a:p>
        </p:txBody>
      </p:sp>
      <p:pic>
        <p:nvPicPr>
          <p:cNvPr id="4" name="Content Placeholder 3" descr="A light shining through the sky&#10;&#10;AI-generated content may be incorrect.">
            <a:extLst>
              <a:ext uri="{FF2B5EF4-FFF2-40B4-BE49-F238E27FC236}">
                <a16:creationId xmlns:a16="http://schemas.microsoft.com/office/drawing/2014/main" id="{1586EAF5-1685-2F98-06FC-C004D1C5A682}"/>
              </a:ext>
            </a:extLst>
          </p:cNvPr>
          <p:cNvPicPr>
            <a:picLocks noChangeAspect="1"/>
          </p:cNvPicPr>
          <p:nvPr/>
        </p:nvPicPr>
        <p:blipFill>
          <a:blip r:embed="rId2"/>
          <a:srcRect t="2392" b="13354"/>
          <a:stretch>
            <a:fillRect/>
          </a:stretch>
        </p:blipFill>
        <p:spPr>
          <a:xfrm>
            <a:off x="20" y="1282"/>
            <a:ext cx="12191980" cy="6856718"/>
          </a:xfrm>
          <a:prstGeom prst="rect">
            <a:avLst/>
          </a:prstGeom>
        </p:spPr>
      </p:pic>
    </p:spTree>
    <p:extLst>
      <p:ext uri="{BB962C8B-B14F-4D97-AF65-F5344CB8AC3E}">
        <p14:creationId xmlns:p14="http://schemas.microsoft.com/office/powerpoint/2010/main" val="2861090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092D580-D393-961D-6ADC-F443BEF062A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0F7C0BA3-5F57-A9F6-A379-3818F8349DA5}"/>
              </a:ext>
            </a:extLst>
          </p:cNvPr>
          <p:cNvSpPr txBox="1"/>
          <p:nvPr/>
        </p:nvSpPr>
        <p:spPr>
          <a:xfrm>
            <a:off x="534072" y="1074509"/>
            <a:ext cx="6099586" cy="4708981"/>
          </a:xfrm>
          <a:prstGeom prst="rect">
            <a:avLst/>
          </a:prstGeom>
          <a:noFill/>
        </p:spPr>
        <p:txBody>
          <a:bodyPr wrap="square">
            <a:spAutoFit/>
          </a:bodyPr>
          <a:lstStyle/>
          <a:p>
            <a:pPr algn="just"/>
            <a:r>
              <a:rPr lang="en-US" sz="2000" b="1" dirty="0">
                <a:solidFill>
                  <a:schemeClr val="bg1"/>
                </a:solidFill>
                <a:effectLst/>
                <a:latin typeface="ArialMT"/>
              </a:rPr>
              <a:t>This period began in 538 A.D. when the Arian Ostrogoths were expelled from Rome, allowing the bishop of Rome to take complete control of the Christian churches according to the decree of Emperor Justinian in 533. </a:t>
            </a:r>
          </a:p>
          <a:p>
            <a:pPr algn="just"/>
            <a:endParaRPr lang="en-US" sz="2000" b="1" dirty="0">
              <a:solidFill>
                <a:schemeClr val="bg1"/>
              </a:solidFill>
              <a:effectLst/>
              <a:latin typeface="ArialMT"/>
            </a:endParaRPr>
          </a:p>
          <a:p>
            <a:pPr algn="just"/>
            <a:r>
              <a:rPr lang="en-US" sz="2000" b="1" dirty="0">
                <a:solidFill>
                  <a:schemeClr val="bg1"/>
                </a:solidFill>
                <a:effectLst/>
                <a:latin typeface="ArialMT"/>
              </a:rPr>
              <a:t>These 1260 years culminated in 1798, when the French general Alexandre Berthier, by order of Napoleon Bonaparte, entered Rome and took Pope Pius VI captive, taking him as a prisoner to France. Although he was treated with all the honors, the Pope was deprived of all the political power he had enjoyed until then and died a year later, leaving the papal see vacant.</a:t>
            </a:r>
          </a:p>
          <a:p>
            <a:endParaRPr lang="es-CL" sz="2000" b="1" dirty="0">
              <a:solidFill>
                <a:schemeClr val="bg1"/>
              </a:solidFill>
              <a:effectLst/>
              <a:latin typeface="ArialMT"/>
            </a:endParaRPr>
          </a:p>
        </p:txBody>
      </p:sp>
    </p:spTree>
    <p:extLst>
      <p:ext uri="{BB962C8B-B14F-4D97-AF65-F5344CB8AC3E}">
        <p14:creationId xmlns:p14="http://schemas.microsoft.com/office/powerpoint/2010/main" val="123486923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95F2E93-A4C2-8F15-B015-B1C01978A5DE}"/>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C898488-FF35-1416-5E98-FBC5D6D43EC2}"/>
              </a:ext>
            </a:extLst>
          </p:cNvPr>
          <p:cNvSpPr txBox="1"/>
          <p:nvPr/>
        </p:nvSpPr>
        <p:spPr>
          <a:xfrm>
            <a:off x="325642" y="797510"/>
            <a:ext cx="6935769" cy="5262979"/>
          </a:xfrm>
          <a:prstGeom prst="rect">
            <a:avLst/>
          </a:prstGeom>
          <a:noFill/>
        </p:spPr>
        <p:txBody>
          <a:bodyPr wrap="square">
            <a:spAutoFit/>
          </a:bodyPr>
          <a:lstStyle/>
          <a:p>
            <a:r>
              <a:rPr lang="en-US" sz="2800" b="1" dirty="0">
                <a:solidFill>
                  <a:schemeClr val="bg1"/>
                </a:solidFill>
                <a:effectLst/>
              </a:rPr>
              <a:t>What happened during the 1260 years?</a:t>
            </a:r>
          </a:p>
          <a:p>
            <a:endParaRPr lang="en-US" sz="2800" b="1" dirty="0">
              <a:solidFill>
                <a:schemeClr val="bg1"/>
              </a:solidFill>
            </a:endParaRPr>
          </a:p>
          <a:p>
            <a:pPr algn="just"/>
            <a:r>
              <a:rPr lang="en-US" sz="2000" b="1" dirty="0">
                <a:solidFill>
                  <a:schemeClr val="bg1"/>
                </a:solidFill>
                <a:effectLst/>
              </a:rPr>
              <a:t>The apostle Paul warned that one of the wiles of the evil one would be to attack the Church from within, contaminating its purity: "For I know that after my departure grievous wolves will come in among you, not sparing the flock. And men shall rise up from among you, speaking perverse things, to draw away the disciples after them" (Acts 2:29-30).</a:t>
            </a:r>
          </a:p>
          <a:p>
            <a:pPr algn="just"/>
            <a:endParaRPr lang="en-US" sz="2000" b="1" dirty="0">
              <a:solidFill>
                <a:schemeClr val="bg1"/>
              </a:solidFill>
              <a:effectLst/>
            </a:endParaRPr>
          </a:p>
          <a:p>
            <a:pPr algn="just"/>
            <a:r>
              <a:rPr lang="en-US" sz="2000" b="1" dirty="0">
                <a:solidFill>
                  <a:schemeClr val="bg1"/>
                </a:solidFill>
                <a:effectLst/>
              </a:rPr>
              <a:t>This was dramatically fulfilled when in the time of Emperor Constantine, and his apparent conversion to Christianity, he made Rome's interference in the affairs of the Christian church felt.... After his apparent conversion, Constantine promoted religious tolerance and gave support to Christians, which led to a significant change in the position of Christianity in the empire.</a:t>
            </a:r>
          </a:p>
          <a:p>
            <a:endParaRPr lang="es-CL" sz="2000" b="1" dirty="0">
              <a:solidFill>
                <a:schemeClr val="bg1"/>
              </a:solidFill>
              <a:effectLst/>
            </a:endParaRPr>
          </a:p>
        </p:txBody>
      </p:sp>
    </p:spTree>
    <p:extLst>
      <p:ext uri="{BB962C8B-B14F-4D97-AF65-F5344CB8AC3E}">
        <p14:creationId xmlns:p14="http://schemas.microsoft.com/office/powerpoint/2010/main" val="341700771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5FC6057F-9861-4455-0A6D-594811295E9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9FD6C22-AA8D-93B1-432E-A22409BC052B}"/>
              </a:ext>
            </a:extLst>
          </p:cNvPr>
          <p:cNvSpPr txBox="1"/>
          <p:nvPr/>
        </p:nvSpPr>
        <p:spPr>
          <a:xfrm>
            <a:off x="173243" y="751344"/>
            <a:ext cx="6884782" cy="5262979"/>
          </a:xfrm>
          <a:prstGeom prst="rect">
            <a:avLst/>
          </a:prstGeom>
          <a:noFill/>
        </p:spPr>
        <p:txBody>
          <a:bodyPr wrap="square">
            <a:spAutoFit/>
          </a:bodyPr>
          <a:lstStyle/>
          <a:p>
            <a:pPr algn="just"/>
            <a:r>
              <a:rPr lang="en-US" sz="2400" b="1" dirty="0">
                <a:solidFill>
                  <a:schemeClr val="bg1"/>
                </a:solidFill>
                <a:effectLst/>
                <a:latin typeface="ArialMT"/>
              </a:rPr>
              <a:t>The convergence of Christianity with imperial power led to the incorporation of pagan elements into Christian practices and rituals. For example, the adoption of pagan festivals transformed into Christian festivals. Constantine promulgated the Edict of Milan in 313 AD, which granted religious freedom to Christians and allowed them to practice their faith without fear of persecution. This led to a rapid increase in the number of converts and, in some cases, superficial adherence to Christianity for political and social reasons. The true teaching of Jesus Christ began to be contaminated; Satan's plan was working.</a:t>
            </a:r>
            <a:endParaRPr lang="en-US" sz="2400" b="1" dirty="0">
              <a:solidFill>
                <a:schemeClr val="bg1"/>
              </a:solidFill>
            </a:endParaRPr>
          </a:p>
        </p:txBody>
      </p:sp>
    </p:spTree>
    <p:extLst>
      <p:ext uri="{BB962C8B-B14F-4D97-AF65-F5344CB8AC3E}">
        <p14:creationId xmlns:p14="http://schemas.microsoft.com/office/powerpoint/2010/main" val="2951420007"/>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9BA83CB-63E0-16E2-FC1D-7F6EC8ADF51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EB53278-E94F-3E30-1B12-1948F8119A20}"/>
              </a:ext>
            </a:extLst>
          </p:cNvPr>
          <p:cNvSpPr txBox="1"/>
          <p:nvPr/>
        </p:nvSpPr>
        <p:spPr>
          <a:xfrm>
            <a:off x="306592" y="1228397"/>
            <a:ext cx="6760957" cy="4401205"/>
          </a:xfrm>
          <a:prstGeom prst="rect">
            <a:avLst/>
          </a:prstGeom>
          <a:noFill/>
        </p:spPr>
        <p:txBody>
          <a:bodyPr wrap="square">
            <a:spAutoFit/>
          </a:bodyPr>
          <a:lstStyle/>
          <a:p>
            <a:pPr algn="just"/>
            <a:r>
              <a:rPr lang="en-US" sz="2000" b="1" dirty="0">
                <a:solidFill>
                  <a:schemeClr val="bg1"/>
                </a:solidFill>
                <a:effectLst/>
              </a:rPr>
              <a:t>In 321 Constantine enacted legislation designating a day of rest for all people in the empire. This day of rest, Sunday, was called the "Lord’s Day" by Christians, while the pagans called it the "day of the sun".  The Christians, until then, who continued to keep the Sabbath as the day of rest left by God since creation, were faced with the imperial imposition of keeping a different day whose origin was rooted in sun worship. "This compromise between paganism and Christianity resulted in the development of the "man of sin" foretold in prophecy as opposing God and exalting himself above God. That gigantic system of false religion is a masterpiece of Satan's power, a monument of his efforts to seat himself upon the throne and reign over the earth according to his will." (Great Controversy, 48).</a:t>
            </a:r>
            <a:endParaRPr lang="en-US" sz="2000" b="1" dirty="0">
              <a:solidFill>
                <a:schemeClr val="bg1"/>
              </a:solidFill>
            </a:endParaRPr>
          </a:p>
        </p:txBody>
      </p:sp>
    </p:spTree>
    <p:extLst>
      <p:ext uri="{BB962C8B-B14F-4D97-AF65-F5344CB8AC3E}">
        <p14:creationId xmlns:p14="http://schemas.microsoft.com/office/powerpoint/2010/main" val="250982158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B550844-277D-AE15-C8F0-1F7023EEF95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C109C1C0-EFFE-7D46-19FC-23D9300969F2}"/>
              </a:ext>
            </a:extLst>
          </p:cNvPr>
          <p:cNvSpPr txBox="1"/>
          <p:nvPr/>
        </p:nvSpPr>
        <p:spPr>
          <a:xfrm>
            <a:off x="167753" y="982176"/>
            <a:ext cx="6992463" cy="4893647"/>
          </a:xfrm>
          <a:prstGeom prst="rect">
            <a:avLst/>
          </a:prstGeom>
          <a:noFill/>
        </p:spPr>
        <p:txBody>
          <a:bodyPr wrap="square">
            <a:spAutoFit/>
          </a:bodyPr>
          <a:lstStyle/>
          <a:p>
            <a:pPr algn="just"/>
            <a:r>
              <a:rPr lang="en-US" sz="2400" b="1" dirty="0">
                <a:solidFill>
                  <a:schemeClr val="bg1"/>
                </a:solidFill>
                <a:effectLst/>
              </a:rPr>
              <a:t>Subsequently, this "new Christianity" emerged from the mixture with paganism began to have a sovereign and political power throughout Rome, and eventually throughout Europe, fighting those who wished to remain faithful to the commandments of God. </a:t>
            </a:r>
          </a:p>
          <a:p>
            <a:pPr algn="just"/>
            <a:endParaRPr lang="en-US" sz="2400" b="1" dirty="0">
              <a:solidFill>
                <a:schemeClr val="bg1"/>
              </a:solidFill>
              <a:effectLst/>
            </a:endParaRPr>
          </a:p>
          <a:p>
            <a:pPr algn="just"/>
            <a:r>
              <a:rPr lang="en-US" sz="2400" b="1" dirty="0">
                <a:solidFill>
                  <a:schemeClr val="bg1"/>
                </a:solidFill>
                <a:effectLst/>
              </a:rPr>
              <a:t>The pastor or bishop of Rome adopted names that went against the gospel of Jesus Christ and that nowhere in the Bible was designated for any human being, much less to any apostle. He began to be called "Holy Father", "His Holiness", "Vicar of Christ", "Successor of Peter", etc.</a:t>
            </a:r>
          </a:p>
          <a:p>
            <a:endParaRPr lang="es-CL" sz="2400" b="1" dirty="0">
              <a:solidFill>
                <a:schemeClr val="bg1"/>
              </a:solidFill>
              <a:effectLst/>
            </a:endParaRPr>
          </a:p>
        </p:txBody>
      </p:sp>
    </p:spTree>
    <p:extLst>
      <p:ext uri="{BB962C8B-B14F-4D97-AF65-F5344CB8AC3E}">
        <p14:creationId xmlns:p14="http://schemas.microsoft.com/office/powerpoint/2010/main" val="220828858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B31087A-9432-6BB4-AB85-C4512498C76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280E41A-FD2E-8951-3AD4-81A272776467}"/>
              </a:ext>
            </a:extLst>
          </p:cNvPr>
          <p:cNvSpPr txBox="1"/>
          <p:nvPr/>
        </p:nvSpPr>
        <p:spPr>
          <a:xfrm>
            <a:off x="282890" y="1041023"/>
            <a:ext cx="6667644" cy="5816977"/>
          </a:xfrm>
          <a:prstGeom prst="rect">
            <a:avLst/>
          </a:prstGeom>
          <a:noFill/>
        </p:spPr>
        <p:txBody>
          <a:bodyPr wrap="square">
            <a:spAutoFit/>
          </a:bodyPr>
          <a:lstStyle/>
          <a:p>
            <a:pPr algn="just"/>
            <a:r>
              <a:rPr lang="en-US" sz="2800" b="1" dirty="0">
                <a:solidFill>
                  <a:schemeClr val="bg1"/>
                </a:solidFill>
                <a:effectLst/>
              </a:rPr>
              <a:t>God's people who had remained faithful to the Bible suffered persecution for 1260 years as prophecy had pointed out centuries before. </a:t>
            </a:r>
          </a:p>
          <a:p>
            <a:pPr algn="just"/>
            <a:endParaRPr lang="en-US" sz="2800" b="1" dirty="0">
              <a:solidFill>
                <a:schemeClr val="bg1"/>
              </a:solidFill>
              <a:effectLst/>
            </a:endParaRPr>
          </a:p>
          <a:p>
            <a:pPr algn="just"/>
            <a:r>
              <a:rPr lang="en-US" sz="2800" b="1" dirty="0">
                <a:solidFill>
                  <a:schemeClr val="bg1"/>
                </a:solidFill>
                <a:effectLst/>
              </a:rPr>
              <a:t>Another mechanism of persecution was the Tribunal of the Inquisition, also known as the Holy Inquisition, an institution created by the Catholic Church in the Middle Ages to combat heresy and persecute those considered heretics or religious dissidents. </a:t>
            </a:r>
          </a:p>
          <a:p>
            <a:endParaRPr lang="es-CL" sz="2800" b="1" dirty="0">
              <a:solidFill>
                <a:schemeClr val="bg1"/>
              </a:solidFill>
              <a:effectLst/>
            </a:endParaRPr>
          </a:p>
          <a:p>
            <a:br>
              <a:rPr lang="es-CL" sz="1800" dirty="0">
                <a:effectLst/>
                <a:latin typeface="ArialMT"/>
              </a:rPr>
            </a:br>
            <a:endParaRPr lang="es-CL" dirty="0"/>
          </a:p>
        </p:txBody>
      </p:sp>
    </p:spTree>
    <p:extLst>
      <p:ext uri="{BB962C8B-B14F-4D97-AF65-F5344CB8AC3E}">
        <p14:creationId xmlns:p14="http://schemas.microsoft.com/office/powerpoint/2010/main" val="213448461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E28EE16-B5E0-C3D1-DB58-C477EF0924A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C50CED7-CADF-7F51-B40C-019404EC5720}"/>
              </a:ext>
            </a:extLst>
          </p:cNvPr>
          <p:cNvSpPr txBox="1"/>
          <p:nvPr/>
        </p:nvSpPr>
        <p:spPr>
          <a:xfrm>
            <a:off x="170481" y="1074509"/>
            <a:ext cx="7098224" cy="4832092"/>
          </a:xfrm>
          <a:prstGeom prst="rect">
            <a:avLst/>
          </a:prstGeom>
          <a:noFill/>
        </p:spPr>
        <p:txBody>
          <a:bodyPr wrap="square">
            <a:spAutoFit/>
          </a:bodyPr>
          <a:lstStyle/>
          <a:p>
            <a:pPr algn="just"/>
            <a:r>
              <a:rPr lang="en-US" sz="2200" b="1" i="1" dirty="0">
                <a:solidFill>
                  <a:schemeClr val="bg1"/>
                </a:solidFill>
                <a:effectLst/>
              </a:rPr>
              <a:t>"Century after century the blood of the saints had been shed. While the Waldenses succumbed in the mountains of Piedmont "because of the Word of God and the testimony of Jesus," their brethren, the Albigenses of France, testified in the same way for the truth. In the days of the Reformation the disciples of the Reformation had succumbed amidst horrible torments. Kings and nobles, women of high birth, delicate maidens, the cream of the nation, had enjoyed watching the agonies of the martyrs of Jesus. The brave Huguenots, in their struggle for the rights most sacred to the human heart, had shed their blood in many a rude combat. The Protestants were regarded as outside the law; their heads were priced and hunted like wild beasts" (Conflict of the Centuries, 274).</a:t>
            </a:r>
            <a:endParaRPr lang="en-US" sz="2200" b="1" dirty="0">
              <a:solidFill>
                <a:schemeClr val="bg1"/>
              </a:solidFill>
            </a:endParaRPr>
          </a:p>
        </p:txBody>
      </p:sp>
    </p:spTree>
    <p:extLst>
      <p:ext uri="{BB962C8B-B14F-4D97-AF65-F5344CB8AC3E}">
        <p14:creationId xmlns:p14="http://schemas.microsoft.com/office/powerpoint/2010/main" val="54202833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B61F749-0EA2-9202-596F-CD9B9FCEBD22}"/>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9BB2E8B0-BC06-B849-F3AE-B8C40EFE7CF1}"/>
              </a:ext>
            </a:extLst>
          </p:cNvPr>
          <p:cNvSpPr txBox="1"/>
          <p:nvPr/>
        </p:nvSpPr>
        <p:spPr>
          <a:xfrm>
            <a:off x="353087" y="1720840"/>
            <a:ext cx="6099586" cy="3046988"/>
          </a:xfrm>
          <a:prstGeom prst="rect">
            <a:avLst/>
          </a:prstGeom>
          <a:noFill/>
        </p:spPr>
        <p:txBody>
          <a:bodyPr wrap="square">
            <a:spAutoFit/>
          </a:bodyPr>
          <a:lstStyle/>
          <a:p>
            <a:pPr algn="just"/>
            <a:r>
              <a:rPr lang="en-US" sz="2400" b="1" dirty="0">
                <a:solidFill>
                  <a:schemeClr val="bg1"/>
                </a:solidFill>
                <a:effectLst/>
                <a:latin typeface="ArialMT"/>
              </a:rPr>
              <a:t>The church was forced to escape to an abandoned place, identified in prophecy as the "desert," which includes solitary areas such as mountains, caves or forests. In these isolated locations, the community of believers found shelter and was able to evade total destruction, as Paul pointed out in Hebrews 11:37-38.</a:t>
            </a:r>
            <a:endParaRPr lang="en-US" sz="2400" b="1" dirty="0">
              <a:solidFill>
                <a:schemeClr val="bg1"/>
              </a:solidFill>
            </a:endParaRPr>
          </a:p>
        </p:txBody>
      </p:sp>
    </p:spTree>
    <p:extLst>
      <p:ext uri="{BB962C8B-B14F-4D97-AF65-F5344CB8AC3E}">
        <p14:creationId xmlns:p14="http://schemas.microsoft.com/office/powerpoint/2010/main" val="2971898225"/>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77FEA12-4718-8604-9368-F3D07B96651E}"/>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9A4D205-4F49-410D-604D-8B6146B6E394}"/>
              </a:ext>
            </a:extLst>
          </p:cNvPr>
          <p:cNvSpPr txBox="1"/>
          <p:nvPr/>
        </p:nvSpPr>
        <p:spPr>
          <a:xfrm>
            <a:off x="243152" y="1030688"/>
            <a:ext cx="6099586" cy="4893647"/>
          </a:xfrm>
          <a:prstGeom prst="rect">
            <a:avLst/>
          </a:prstGeom>
          <a:noFill/>
        </p:spPr>
        <p:txBody>
          <a:bodyPr wrap="square">
            <a:spAutoFit/>
          </a:bodyPr>
          <a:lstStyle/>
          <a:p>
            <a:pPr algn="just"/>
            <a:endParaRPr lang="en-US" sz="2400" b="1" dirty="0">
              <a:solidFill>
                <a:schemeClr val="bg1"/>
              </a:solidFill>
              <a:effectLst/>
            </a:endParaRPr>
          </a:p>
          <a:p>
            <a:pPr algn="just"/>
            <a:endParaRPr lang="en-US" sz="2400" b="1" dirty="0">
              <a:solidFill>
                <a:schemeClr val="bg1"/>
              </a:solidFill>
              <a:effectLst/>
            </a:endParaRPr>
          </a:p>
          <a:p>
            <a:pPr algn="just"/>
            <a:r>
              <a:rPr lang="en-US" sz="2400" b="1" dirty="0">
                <a:solidFill>
                  <a:schemeClr val="bg1"/>
                </a:solidFill>
                <a:effectLst/>
              </a:rPr>
              <a:t>Just as in the past, God has a true people today who have not compromised the truth of the gospel with human offers and political agreements as the Christians of Rome did in the past. The vision of Revelation 12 points out that although God protected and sustained His people amidst the barbarism of the 1260 years of darkness that filled the world, Satan, "the ancient serpent" has not declined his battle against God's truth today.</a:t>
            </a:r>
          </a:p>
          <a:p>
            <a:endParaRPr lang="es-CL" sz="2400" b="1" dirty="0">
              <a:solidFill>
                <a:schemeClr val="bg1"/>
              </a:solidFill>
              <a:effectLst/>
            </a:endParaRPr>
          </a:p>
        </p:txBody>
      </p:sp>
    </p:spTree>
    <p:extLst>
      <p:ext uri="{BB962C8B-B14F-4D97-AF65-F5344CB8AC3E}">
        <p14:creationId xmlns:p14="http://schemas.microsoft.com/office/powerpoint/2010/main" val="4088704752"/>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C0EE283-F109-360B-84A2-180B2535E98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CED77FF9-D0E3-B0B6-6590-D0940881DDE4}"/>
              </a:ext>
            </a:extLst>
          </p:cNvPr>
          <p:cNvSpPr txBox="1"/>
          <p:nvPr/>
        </p:nvSpPr>
        <p:spPr>
          <a:xfrm>
            <a:off x="250321" y="797510"/>
            <a:ext cx="6938269" cy="4832092"/>
          </a:xfrm>
          <a:prstGeom prst="rect">
            <a:avLst/>
          </a:prstGeom>
          <a:noFill/>
        </p:spPr>
        <p:txBody>
          <a:bodyPr wrap="square">
            <a:spAutoFit/>
          </a:bodyPr>
          <a:lstStyle/>
          <a:p>
            <a:pPr algn="just"/>
            <a:r>
              <a:rPr lang="en-US" sz="2800" b="1" dirty="0">
                <a:solidFill>
                  <a:schemeClr val="bg1"/>
                </a:solidFill>
                <a:effectLst/>
              </a:rPr>
              <a:t>“And the dragon was wroth with the woman and went to make war with the remnant of her seed, which keep the commandments of God, and have the testimony of Jesus Christ" (Revelation 12:17).</a:t>
            </a:r>
          </a:p>
          <a:p>
            <a:pPr algn="just"/>
            <a:endParaRPr lang="en-US" sz="2800" b="1" dirty="0">
              <a:solidFill>
                <a:schemeClr val="bg1"/>
              </a:solidFill>
              <a:effectLst/>
            </a:endParaRPr>
          </a:p>
          <a:p>
            <a:pPr algn="just"/>
            <a:r>
              <a:rPr lang="en-US" sz="2800" b="1" dirty="0">
                <a:solidFill>
                  <a:schemeClr val="bg1"/>
                </a:solidFill>
                <a:effectLst/>
              </a:rPr>
              <a:t>The pure church of Jesus Christ has its descendants until today, its characteristics are clearly pointed out as: "those who keep the commandments of God and have the testimony of Jesus Christ". </a:t>
            </a:r>
            <a:endParaRPr lang="en-US" sz="2800" b="1" dirty="0">
              <a:solidFill>
                <a:schemeClr val="bg1"/>
              </a:solidFill>
            </a:endParaRPr>
          </a:p>
        </p:txBody>
      </p:sp>
    </p:spTree>
    <p:extLst>
      <p:ext uri="{BB962C8B-B14F-4D97-AF65-F5344CB8AC3E}">
        <p14:creationId xmlns:p14="http://schemas.microsoft.com/office/powerpoint/2010/main" val="2707261945"/>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9EB12-CD29-52B5-EF01-9A771D5BA3A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85DB096-CCAC-FA6C-EF60-A83A8430E9B3}"/>
              </a:ext>
            </a:extLst>
          </p:cNvPr>
          <p:cNvSpPr>
            <a:spLocks noGrp="1"/>
          </p:cNvSpPr>
          <p:nvPr>
            <p:ph idx="1"/>
          </p:nvPr>
        </p:nvSpPr>
        <p:spPr/>
        <p:txBody>
          <a:bodyPr/>
          <a:lstStyle/>
          <a:p>
            <a:endParaRPr lang="en-US"/>
          </a:p>
        </p:txBody>
      </p:sp>
      <p:pic>
        <p:nvPicPr>
          <p:cNvPr id="4" name="Content Placeholder 3">
            <a:extLst>
              <a:ext uri="{FF2B5EF4-FFF2-40B4-BE49-F238E27FC236}">
                <a16:creationId xmlns:a16="http://schemas.microsoft.com/office/drawing/2014/main" id="{DC9AB0F1-B3CA-C434-270D-E543A00819BE}"/>
              </a:ext>
            </a:extLst>
          </p:cNvPr>
          <p:cNvPicPr>
            <a:picLocks noChangeAspect="1"/>
          </p:cNvPicPr>
          <p:nvPr/>
        </p:nvPicPr>
        <p:blipFill>
          <a:blip r:embed="rId2"/>
          <a:srcRect b="15746"/>
          <a:stretch>
            <a:fillRect/>
          </a:stretch>
        </p:blipFill>
        <p:spPr>
          <a:xfrm>
            <a:off x="-1504" y="1282"/>
            <a:ext cx="12191980" cy="6856718"/>
          </a:xfrm>
          <a:prstGeom prst="rect">
            <a:avLst/>
          </a:prstGeom>
        </p:spPr>
      </p:pic>
      <p:sp>
        <p:nvSpPr>
          <p:cNvPr id="6" name="TextBox 5">
            <a:extLst>
              <a:ext uri="{FF2B5EF4-FFF2-40B4-BE49-F238E27FC236}">
                <a16:creationId xmlns:a16="http://schemas.microsoft.com/office/drawing/2014/main" id="{F449D8DF-FBC5-CC14-1E38-57E7C9D2A12D}"/>
              </a:ext>
            </a:extLst>
          </p:cNvPr>
          <p:cNvSpPr txBox="1"/>
          <p:nvPr/>
        </p:nvSpPr>
        <p:spPr>
          <a:xfrm>
            <a:off x="2993033" y="3940860"/>
            <a:ext cx="6202906" cy="1569660"/>
          </a:xfrm>
          <a:prstGeom prst="rect">
            <a:avLst/>
          </a:prstGeom>
          <a:noFill/>
        </p:spPr>
        <p:txBody>
          <a:bodyPr wrap="square">
            <a:spAutoFit/>
          </a:bodyPr>
          <a:lstStyle/>
          <a:p>
            <a:pPr algn="ctr"/>
            <a:r>
              <a:rPr lang="en-US" sz="4800" dirty="0">
                <a:solidFill>
                  <a:srgbClr val="FFFF00"/>
                </a:solidFill>
              </a:rPr>
              <a:t>THE LAST ATTACK DRAGON OF ATTACK</a:t>
            </a:r>
          </a:p>
        </p:txBody>
      </p:sp>
    </p:spTree>
    <p:extLst>
      <p:ext uri="{BB962C8B-B14F-4D97-AF65-F5344CB8AC3E}">
        <p14:creationId xmlns:p14="http://schemas.microsoft.com/office/powerpoint/2010/main" val="4189460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50EA919-EA9F-6602-FE30-8D871BAF2F4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708DDBA-9783-F1DA-D8B4-548447837470}"/>
              </a:ext>
            </a:extLst>
          </p:cNvPr>
          <p:cNvSpPr txBox="1"/>
          <p:nvPr/>
        </p:nvSpPr>
        <p:spPr>
          <a:xfrm>
            <a:off x="208120" y="1536174"/>
            <a:ext cx="6685050" cy="3785652"/>
          </a:xfrm>
          <a:prstGeom prst="rect">
            <a:avLst/>
          </a:prstGeom>
          <a:noFill/>
        </p:spPr>
        <p:txBody>
          <a:bodyPr wrap="square">
            <a:spAutoFit/>
          </a:bodyPr>
          <a:lstStyle/>
          <a:p>
            <a:pPr algn="just"/>
            <a:r>
              <a:rPr lang="en-US" sz="2400" b="1" dirty="0">
                <a:solidFill>
                  <a:schemeClr val="bg1"/>
                </a:solidFill>
                <a:effectLst/>
              </a:rPr>
              <a:t>The Bible points out that God's people always counted on the presence of the prophetic gift among his children. In the time of the wicked King Ahab, when it seemed that God's people were dying out, God raised up Elijah the prophet. When the world was to be visited by Jesus the Son of God, the Lord sent John the Baptist to prepare the way for the Redeemer. The prophetic presence has always been present in the pilgrimage of the true people of God.</a:t>
            </a:r>
            <a:endParaRPr lang="en-US" sz="2400" b="1" dirty="0">
              <a:solidFill>
                <a:schemeClr val="bg1"/>
              </a:solidFill>
            </a:endParaRPr>
          </a:p>
        </p:txBody>
      </p:sp>
    </p:spTree>
    <p:extLst>
      <p:ext uri="{BB962C8B-B14F-4D97-AF65-F5344CB8AC3E}">
        <p14:creationId xmlns:p14="http://schemas.microsoft.com/office/powerpoint/2010/main" val="1399673855"/>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3FC23FF-AFB4-999E-047E-8BE515ED3158}"/>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629BD03-655A-9BF8-9649-F7D975B2B4B7}"/>
              </a:ext>
            </a:extLst>
          </p:cNvPr>
          <p:cNvSpPr txBox="1"/>
          <p:nvPr/>
        </p:nvSpPr>
        <p:spPr>
          <a:xfrm>
            <a:off x="271032" y="1254710"/>
            <a:ext cx="6739367" cy="3970318"/>
          </a:xfrm>
          <a:prstGeom prst="rect">
            <a:avLst/>
          </a:prstGeom>
          <a:noFill/>
        </p:spPr>
        <p:txBody>
          <a:bodyPr wrap="square">
            <a:spAutoFit/>
          </a:bodyPr>
          <a:lstStyle/>
          <a:p>
            <a:pPr algn="just"/>
            <a:r>
              <a:rPr lang="en-US" sz="2800" b="1" dirty="0">
                <a:solidFill>
                  <a:schemeClr val="bg1"/>
                </a:solidFill>
                <a:effectLst/>
              </a:rPr>
              <a:t>The passage in Revelation 12:17 mentions a remnant of the woman, a group fiercely attacked by the dragon, that would emerge after 1798, at the end of the 1260 years, that would be recognized for their faithfulness to the commandments of God and the manifestation of the spirit of prophecy, that is, the self-revelation of Jesus. </a:t>
            </a:r>
            <a:endParaRPr lang="en-US" sz="2800" b="1" dirty="0">
              <a:solidFill>
                <a:schemeClr val="bg1"/>
              </a:solidFill>
            </a:endParaRPr>
          </a:p>
        </p:txBody>
      </p:sp>
    </p:spTree>
    <p:extLst>
      <p:ext uri="{BB962C8B-B14F-4D97-AF65-F5344CB8AC3E}">
        <p14:creationId xmlns:p14="http://schemas.microsoft.com/office/powerpoint/2010/main" val="4223358199"/>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E57D749-0ACF-B4FC-DA8E-BD40C4AE7AAB}"/>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ADA4B5E2-3451-86EC-F658-F91A8F015BA9}"/>
              </a:ext>
            </a:extLst>
          </p:cNvPr>
          <p:cNvSpPr txBox="1"/>
          <p:nvPr/>
        </p:nvSpPr>
        <p:spPr>
          <a:xfrm>
            <a:off x="506057" y="1228397"/>
            <a:ext cx="6099586" cy="4401205"/>
          </a:xfrm>
          <a:prstGeom prst="rect">
            <a:avLst/>
          </a:prstGeom>
          <a:noFill/>
        </p:spPr>
        <p:txBody>
          <a:bodyPr wrap="square">
            <a:spAutoFit/>
          </a:bodyPr>
          <a:lstStyle/>
          <a:p>
            <a:pPr algn="just"/>
            <a:r>
              <a:rPr lang="en-US" sz="2800" b="1" dirty="0">
                <a:solidFill>
                  <a:schemeClr val="bg1"/>
                </a:solidFill>
                <a:effectLst/>
              </a:rPr>
              <a:t>The true church of Christ does not accommodate the Scriptures and adapt them to its interests, but on the contrary, it adjusts its life to the commandments and will of God. That is why the "remnant of God" appears as "those who follow the Lamb wherever he goes...have been ransomed from among men as first fruits to God and to the Lamb" (Revelation 14:4).</a:t>
            </a:r>
            <a:endParaRPr lang="en-US" sz="2800" b="1" dirty="0">
              <a:solidFill>
                <a:schemeClr val="bg1"/>
              </a:solidFill>
            </a:endParaRPr>
          </a:p>
        </p:txBody>
      </p:sp>
    </p:spTree>
    <p:extLst>
      <p:ext uri="{BB962C8B-B14F-4D97-AF65-F5344CB8AC3E}">
        <p14:creationId xmlns:p14="http://schemas.microsoft.com/office/powerpoint/2010/main" val="1600558906"/>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E357C08-71D9-AC92-E7AC-6278204E804A}"/>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7D02180C-CC42-15F6-B8D1-601C338ADF0B}"/>
              </a:ext>
            </a:extLst>
          </p:cNvPr>
          <p:cNvSpPr txBox="1"/>
          <p:nvPr/>
        </p:nvSpPr>
        <p:spPr>
          <a:xfrm>
            <a:off x="428121" y="1141402"/>
            <a:ext cx="6099586" cy="4154984"/>
          </a:xfrm>
          <a:prstGeom prst="rect">
            <a:avLst/>
          </a:prstGeom>
          <a:noFill/>
        </p:spPr>
        <p:txBody>
          <a:bodyPr wrap="square">
            <a:spAutoFit/>
          </a:bodyPr>
          <a:lstStyle/>
          <a:p>
            <a:pPr algn="just"/>
            <a:r>
              <a:rPr lang="en-US" sz="2400" b="1" dirty="0">
                <a:solidFill>
                  <a:schemeClr val="bg1"/>
                </a:solidFill>
                <a:effectLst/>
              </a:rPr>
              <a:t>My friend, my friend, God loves humanity and longs to save everyone. However, this last conflict against evil will be intense and we need to make vital decisions in the face of it. Although God loves everyone and does not want "the death of the wicked" (Ezekiel 33:11), ultimately, He cannot decide for you or me. The Lord is calling all those who hear His voice and desire to stand under the banner of the only truth for this time: Jesus and His Word.</a:t>
            </a:r>
            <a:endParaRPr lang="en-US" sz="2400" b="1" dirty="0">
              <a:solidFill>
                <a:schemeClr val="bg1"/>
              </a:solidFill>
            </a:endParaRPr>
          </a:p>
        </p:txBody>
      </p:sp>
    </p:spTree>
    <p:extLst>
      <p:ext uri="{BB962C8B-B14F-4D97-AF65-F5344CB8AC3E}">
        <p14:creationId xmlns:p14="http://schemas.microsoft.com/office/powerpoint/2010/main" val="381287479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1BE171E-FEA1-E922-9E0D-8D04F3C867CD}"/>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3E5CB40A-2F6E-7734-EDE3-43E728DA7A7E}"/>
              </a:ext>
            </a:extLst>
          </p:cNvPr>
          <p:cNvSpPr txBox="1"/>
          <p:nvPr/>
        </p:nvSpPr>
        <p:spPr>
          <a:xfrm>
            <a:off x="179881" y="1043731"/>
            <a:ext cx="6895476" cy="4524315"/>
          </a:xfrm>
          <a:prstGeom prst="rect">
            <a:avLst/>
          </a:prstGeom>
          <a:noFill/>
        </p:spPr>
        <p:txBody>
          <a:bodyPr wrap="square">
            <a:spAutoFit/>
          </a:bodyPr>
          <a:lstStyle/>
          <a:p>
            <a:pPr algn="just"/>
            <a:r>
              <a:rPr lang="en-US" sz="2400" b="1" dirty="0">
                <a:solidFill>
                  <a:schemeClr val="bg1"/>
                </a:solidFill>
                <a:effectLst/>
              </a:rPr>
              <a:t> Many will say to me on that day, "Lord, Lord, did we not prophesy in your name, and in your name cast out demons, and in your name do many miracles?" And then I will declare to them, "I never knew you: depart from me, you who practice lawlessness" (Matthew 7:21-23).</a:t>
            </a:r>
          </a:p>
          <a:p>
            <a:pPr algn="just"/>
            <a:endParaRPr lang="en-US" sz="2400" b="1" dirty="0">
              <a:solidFill>
                <a:schemeClr val="bg1"/>
              </a:solidFill>
              <a:effectLst/>
            </a:endParaRPr>
          </a:p>
          <a:p>
            <a:pPr algn="just"/>
            <a:r>
              <a:rPr lang="en-US" sz="2400" b="1" dirty="0">
                <a:solidFill>
                  <a:schemeClr val="bg1"/>
                </a:solidFill>
                <a:effectLst/>
              </a:rPr>
              <a:t>The miracles and healings practiced in some churches are not by themselves a sign to define a church as the true church that fulfills the characteristics of the remnant of the woman of Revelation 12. </a:t>
            </a:r>
            <a:endParaRPr lang="en-US" sz="2800" b="1" dirty="0">
              <a:solidFill>
                <a:schemeClr val="bg1"/>
              </a:solidFill>
            </a:endParaRPr>
          </a:p>
        </p:txBody>
      </p:sp>
    </p:spTree>
    <p:extLst>
      <p:ext uri="{BB962C8B-B14F-4D97-AF65-F5344CB8AC3E}">
        <p14:creationId xmlns:p14="http://schemas.microsoft.com/office/powerpoint/2010/main" val="419282562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8AF49ED9-279B-9D8D-83B3-BC3A350E7D56}"/>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E73D0B6C-4C73-5F08-795C-FF573BC47B43}"/>
              </a:ext>
            </a:extLst>
          </p:cNvPr>
          <p:cNvSpPr txBox="1"/>
          <p:nvPr/>
        </p:nvSpPr>
        <p:spPr>
          <a:xfrm>
            <a:off x="164892" y="920621"/>
            <a:ext cx="6730584" cy="5478423"/>
          </a:xfrm>
          <a:prstGeom prst="rect">
            <a:avLst/>
          </a:prstGeom>
          <a:noFill/>
        </p:spPr>
        <p:txBody>
          <a:bodyPr wrap="square">
            <a:spAutoFit/>
          </a:bodyPr>
          <a:lstStyle/>
          <a:p>
            <a:pPr algn="just"/>
            <a:r>
              <a:rPr lang="en-US" sz="2200" b="1" dirty="0">
                <a:solidFill>
                  <a:schemeClr val="bg1"/>
                </a:solidFill>
                <a:effectLst/>
              </a:rPr>
              <a:t>Jesus declares that the true people of God will teach and seek to obey the will of the Father. And what is that will, let Jesus himself answer us: "If you love me, keep my commandments" (John 14:15).</a:t>
            </a:r>
          </a:p>
          <a:p>
            <a:pPr algn="just"/>
            <a:endParaRPr lang="en-US" sz="2200" b="1" dirty="0">
              <a:solidFill>
                <a:schemeClr val="bg1"/>
              </a:solidFill>
              <a:effectLst/>
            </a:endParaRPr>
          </a:p>
          <a:p>
            <a:pPr algn="just"/>
            <a:r>
              <a:rPr lang="en-US" sz="2200" b="1" dirty="0">
                <a:solidFill>
                  <a:schemeClr val="bg1"/>
                </a:solidFill>
                <a:effectLst/>
              </a:rPr>
              <a:t>The true people of God, the true Church of Christ descended from the remnant of the woman clothed in white, is that church that loves God and keeps His commandments, including the fourth commandment that points to the keeping of the Sabbath as the only day consecrated by God. For us to be part of the remnant, of the faithful descendants of the woman clothed in white, we need to be in the Lamb's book of life. Jesus said, "he that believeth and is baptized shall be saved" (Mark 16:16).</a:t>
            </a:r>
          </a:p>
          <a:p>
            <a:endParaRPr lang="es-CL" sz="2000" b="1" dirty="0">
              <a:solidFill>
                <a:schemeClr val="bg1"/>
              </a:solidFill>
              <a:effectLst/>
            </a:endParaRPr>
          </a:p>
        </p:txBody>
      </p:sp>
    </p:spTree>
    <p:extLst>
      <p:ext uri="{BB962C8B-B14F-4D97-AF65-F5344CB8AC3E}">
        <p14:creationId xmlns:p14="http://schemas.microsoft.com/office/powerpoint/2010/main" val="1100722291"/>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1ABE04C-4A79-1238-34B9-2ECCF96DCE68}"/>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162F89E1-F48F-A310-7565-63B5EB580659}"/>
              </a:ext>
            </a:extLst>
          </p:cNvPr>
          <p:cNvSpPr txBox="1"/>
          <p:nvPr/>
        </p:nvSpPr>
        <p:spPr>
          <a:xfrm>
            <a:off x="253069" y="1325748"/>
            <a:ext cx="6551142" cy="4585871"/>
          </a:xfrm>
          <a:prstGeom prst="rect">
            <a:avLst/>
          </a:prstGeom>
          <a:noFill/>
        </p:spPr>
        <p:txBody>
          <a:bodyPr wrap="square" rtlCol="0">
            <a:spAutoFit/>
          </a:bodyPr>
          <a:lstStyle/>
          <a:p>
            <a:pPr algn="just"/>
            <a:r>
              <a:rPr lang="en-US" sz="3200" b="1" dirty="0">
                <a:solidFill>
                  <a:schemeClr val="bg1"/>
                </a:solidFill>
              </a:rPr>
              <a:t>God calls you today to be part of His people, those who will be on the winning side of this last great conflict for freedom. You must take a stand in this solemn hour of human history and of your own life history.</a:t>
            </a:r>
          </a:p>
          <a:p>
            <a:pPr algn="just"/>
            <a:endParaRPr lang="en-US" sz="3200" b="1" dirty="0">
              <a:solidFill>
                <a:schemeClr val="bg1"/>
              </a:solidFill>
            </a:endParaRPr>
          </a:p>
          <a:p>
            <a:pPr algn="just"/>
            <a:r>
              <a:rPr lang="en-US" sz="3200" b="1" dirty="0">
                <a:solidFill>
                  <a:schemeClr val="bg1"/>
                </a:solidFill>
              </a:rPr>
              <a:t> What will you answer Jesus today?</a:t>
            </a:r>
          </a:p>
          <a:p>
            <a:endParaRPr lang="es-CL" sz="3600" b="1" dirty="0">
              <a:solidFill>
                <a:schemeClr val="bg1"/>
              </a:solidFill>
            </a:endParaRPr>
          </a:p>
        </p:txBody>
      </p:sp>
    </p:spTree>
    <p:extLst>
      <p:ext uri="{BB962C8B-B14F-4D97-AF65-F5344CB8AC3E}">
        <p14:creationId xmlns:p14="http://schemas.microsoft.com/office/powerpoint/2010/main" val="3546219990"/>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220532" y="2635623"/>
            <a:ext cx="6949338" cy="1015663"/>
          </a:xfrm>
          <a:prstGeom prst="rect">
            <a:avLst/>
          </a:prstGeom>
          <a:noFill/>
        </p:spPr>
        <p:txBody>
          <a:bodyPr wrap="none" rtlCol="0">
            <a:spAutoFit/>
          </a:bodyPr>
          <a:lstStyle/>
          <a:p>
            <a:r>
              <a:rPr lang="en-US" sz="6000" b="1" dirty="0">
                <a:solidFill>
                  <a:schemeClr val="bg1"/>
                </a:solidFill>
              </a:rPr>
              <a:t>Come to Jesus today</a:t>
            </a:r>
            <a:r>
              <a:rPr lang="es-CL" sz="6000" b="1" dirty="0">
                <a:solidFill>
                  <a:schemeClr val="bg1"/>
                </a:solidFill>
              </a:rPr>
              <a:t>!</a:t>
            </a:r>
          </a:p>
        </p:txBody>
      </p:sp>
      <p:sp>
        <p:nvSpPr>
          <p:cNvPr id="2" name="CuadroTexto 1">
            <a:extLst>
              <a:ext uri="{FF2B5EF4-FFF2-40B4-BE49-F238E27FC236}">
                <a16:creationId xmlns:a16="http://schemas.microsoft.com/office/drawing/2014/main" id="{0FAFFB76-1A4A-FF94-18E4-209DDCAEE689}"/>
              </a:ext>
            </a:extLst>
          </p:cNvPr>
          <p:cNvSpPr txBox="1"/>
          <p:nvPr/>
        </p:nvSpPr>
        <p:spPr>
          <a:xfrm>
            <a:off x="2743200" y="-3012141"/>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F5935-9B4D-C54A-C64F-8216BF9DA35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9B5D0AC-CA6D-E55A-0BBF-89B7B7C846BD}"/>
              </a:ext>
            </a:extLst>
          </p:cNvPr>
          <p:cNvSpPr>
            <a:spLocks noGrp="1"/>
          </p:cNvSpPr>
          <p:nvPr>
            <p:ph idx="1"/>
          </p:nvPr>
        </p:nvSpPr>
        <p:spPr/>
        <p:txBody>
          <a:bodyPr/>
          <a:lstStyle/>
          <a:p>
            <a:endParaRPr lang="en-US"/>
          </a:p>
        </p:txBody>
      </p:sp>
      <p:pic>
        <p:nvPicPr>
          <p:cNvPr id="4" name="Content Placeholder 3">
            <a:extLst>
              <a:ext uri="{FF2B5EF4-FFF2-40B4-BE49-F238E27FC236}">
                <a16:creationId xmlns:a16="http://schemas.microsoft.com/office/drawing/2014/main" id="{EE129F59-2BC4-6EFF-6DD1-D1818DE4183D}"/>
              </a:ext>
            </a:extLst>
          </p:cNvPr>
          <p:cNvPicPr>
            <a:picLocks noChangeAspect="1"/>
          </p:cNvPicPr>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2899921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B10E8C9-6EE3-5B91-0A2B-1DF85EFED391}"/>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BBF37972-6B0C-09A5-5B3E-3338754CDB5F}"/>
              </a:ext>
            </a:extLst>
          </p:cNvPr>
          <p:cNvSpPr txBox="1"/>
          <p:nvPr/>
        </p:nvSpPr>
        <p:spPr>
          <a:xfrm>
            <a:off x="114300" y="836569"/>
            <a:ext cx="6716422" cy="5262979"/>
          </a:xfrm>
          <a:prstGeom prst="rect">
            <a:avLst/>
          </a:prstGeom>
          <a:noFill/>
        </p:spPr>
        <p:txBody>
          <a:bodyPr wrap="square">
            <a:spAutoFit/>
          </a:bodyPr>
          <a:lstStyle/>
          <a:p>
            <a:pPr indent="457200" algn="just"/>
            <a:r>
              <a:rPr lang="en-US" sz="2400" b="1" dirty="0">
                <a:solidFill>
                  <a:schemeClr val="bg1"/>
                </a:solidFill>
                <a:effectLst/>
                <a:ea typeface="Arial" panose="020B0604020202020204" pitchFamily="34" charset="0"/>
              </a:rPr>
              <a:t>The non-governmental organization "Open Doors" points out in its latest annual report on religious persecution on the planet, that approximately 360 million Christians live in regions of the world where they suffer some type of discrimination because of their beliefs. In other words, one out of every seven baptized Christians suffers persecution because of their religion.</a:t>
            </a:r>
          </a:p>
          <a:p>
            <a:pPr indent="457200" algn="just"/>
            <a:endParaRPr lang="en-US" sz="2400" b="1" dirty="0">
              <a:solidFill>
                <a:schemeClr val="bg1"/>
              </a:solidFill>
              <a:effectLst/>
              <a:ea typeface="Arial" panose="020B0604020202020204" pitchFamily="34" charset="0"/>
            </a:endParaRPr>
          </a:p>
          <a:p>
            <a:pPr indent="457200" algn="just"/>
            <a:r>
              <a:rPr lang="en-US" sz="2400" b="1" dirty="0">
                <a:solidFill>
                  <a:schemeClr val="bg1"/>
                </a:solidFill>
                <a:effectLst/>
                <a:ea typeface="Arial" panose="020B0604020202020204" pitchFamily="34" charset="0"/>
              </a:rPr>
              <a:t>When we see this sad reality, it is hard to understand how in a world where there is supposed to be more civilization and human rights, there are places where people live who have to suffer because of their faith. </a:t>
            </a:r>
            <a:endParaRPr lang="en-US" sz="20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865346945"/>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312ED16E-1917-D366-363B-8B2BD109D4DF}"/>
              </a:ext>
            </a:extLst>
          </p:cNvPr>
          <p:cNvPicPr>
            <a:picLocks noChangeAspect="1"/>
          </p:cNvPicPr>
          <p:nvPr/>
        </p:nvPicPr>
        <p:blipFill>
          <a:blip r:embed="rId2"/>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9DFDC1A4-FA11-B9FF-912A-C854B5A1C253}"/>
              </a:ext>
            </a:extLst>
          </p:cNvPr>
          <p:cNvSpPr txBox="1"/>
          <p:nvPr/>
        </p:nvSpPr>
        <p:spPr>
          <a:xfrm>
            <a:off x="315650" y="939188"/>
            <a:ext cx="6542350" cy="4524315"/>
          </a:xfrm>
          <a:prstGeom prst="rect">
            <a:avLst/>
          </a:prstGeom>
          <a:noFill/>
        </p:spPr>
        <p:txBody>
          <a:bodyPr wrap="square" rtlCol="0">
            <a:spAutoFit/>
          </a:bodyPr>
          <a:lstStyle/>
          <a:p>
            <a:pPr algn="just"/>
            <a:r>
              <a:rPr lang="en-US" sz="1800" b="1" dirty="0">
                <a:solidFill>
                  <a:schemeClr val="bg1"/>
                </a:solidFill>
                <a:effectLst/>
              </a:rPr>
              <a:t>The Apostle John was banished to the island of Patmos by the Roman authorities during the reign of Emperor Domitian, around 95 AD. The main reason for his banishment was his faithfulness to Christ and his word. John was one of Jesus' closest disciples and played an important role in the establishment of the early church. After Jesus' crucifixion, he continued his ministry and became a prominent leader in the Christian community. However, his influence and his proclamation of the word of God were considered a threat to the Roman Empire.</a:t>
            </a:r>
          </a:p>
          <a:p>
            <a:pPr algn="just"/>
            <a:endParaRPr lang="en-US" sz="1800" b="1" dirty="0">
              <a:solidFill>
                <a:schemeClr val="bg1"/>
              </a:solidFill>
              <a:effectLst/>
            </a:endParaRPr>
          </a:p>
          <a:p>
            <a:pPr algn="just"/>
            <a:r>
              <a:rPr lang="en-US" sz="1800" b="1" dirty="0">
                <a:solidFill>
                  <a:schemeClr val="bg1"/>
                </a:solidFill>
                <a:effectLst/>
              </a:rPr>
              <a:t>Emperor Domitian was known to persecute Christians and demanded absolute loyalty to him, considering himself a deity. Because John refused to worship the emperor as a god, he was arrested and exiled to Patmos, an island in the Aegean Sea.</a:t>
            </a:r>
          </a:p>
          <a:p>
            <a:endParaRPr lang="es-CL" sz="1800" b="1" dirty="0">
              <a:solidFill>
                <a:schemeClr val="bg1"/>
              </a:solidFill>
              <a:effectLst/>
            </a:endParaRPr>
          </a:p>
          <a:p>
            <a:endParaRPr lang="es-CL" dirty="0"/>
          </a:p>
        </p:txBody>
      </p:sp>
    </p:spTree>
    <p:extLst>
      <p:ext uri="{BB962C8B-B14F-4D97-AF65-F5344CB8AC3E}">
        <p14:creationId xmlns:p14="http://schemas.microsoft.com/office/powerpoint/2010/main" val="984997624"/>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DFC58194-2191-40B3-1B82-BE66BA9C9242}"/>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A66B90B-89BF-FF27-7849-99801D12131F}"/>
              </a:ext>
            </a:extLst>
          </p:cNvPr>
          <p:cNvSpPr txBox="1"/>
          <p:nvPr/>
        </p:nvSpPr>
        <p:spPr>
          <a:xfrm>
            <a:off x="203200" y="751344"/>
            <a:ext cx="7035800" cy="5262979"/>
          </a:xfrm>
          <a:prstGeom prst="rect">
            <a:avLst/>
          </a:prstGeom>
          <a:noFill/>
        </p:spPr>
        <p:txBody>
          <a:bodyPr wrap="square">
            <a:spAutoFit/>
          </a:bodyPr>
          <a:lstStyle/>
          <a:p>
            <a:pPr algn="just"/>
            <a:r>
              <a:rPr lang="en-US" sz="2400" b="1" dirty="0">
                <a:solidFill>
                  <a:schemeClr val="bg1"/>
                </a:solidFill>
                <a:effectLst/>
              </a:rPr>
              <a:t>"A great sign appeared in heaven, a woman clothed with the sun, with the moon under her feet, and on her head a crown of twelve stars. And being with child, she cried out in travail, in the anguish of childbirth. And another sign appeared in heaven: behold, a great scarlet dragon, having seven heads and ten horns, and on his heads seven diadems; and his tail drew the third part of the stars of heaven, and did cast them to the earth. And the dragon stood before the woman, which was ready to be delivered, that he might devour her child as soon as it was born. And she brought forth a man child, who will rule all nations with a rod of iron; and her son was caught up to God and to his throne" (Revelation 12:1-5).</a:t>
            </a:r>
            <a:endParaRPr lang="en-US" sz="2800" b="1" dirty="0">
              <a:solidFill>
                <a:schemeClr val="bg1"/>
              </a:solidFill>
            </a:endParaRPr>
          </a:p>
        </p:txBody>
      </p:sp>
    </p:spTree>
    <p:extLst>
      <p:ext uri="{BB962C8B-B14F-4D97-AF65-F5344CB8AC3E}">
        <p14:creationId xmlns:p14="http://schemas.microsoft.com/office/powerpoint/2010/main" val="203119950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06C8ED0-BF98-80B9-FF74-9CA5ACF61BD0}"/>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1802B68-339A-5D3B-A311-84C91DB721E4}"/>
              </a:ext>
            </a:extLst>
          </p:cNvPr>
          <p:cNvSpPr txBox="1"/>
          <p:nvPr/>
        </p:nvSpPr>
        <p:spPr>
          <a:xfrm>
            <a:off x="281192" y="1166842"/>
            <a:ext cx="6678407" cy="4524315"/>
          </a:xfrm>
          <a:prstGeom prst="rect">
            <a:avLst/>
          </a:prstGeom>
          <a:noFill/>
        </p:spPr>
        <p:txBody>
          <a:bodyPr wrap="square">
            <a:spAutoFit/>
          </a:bodyPr>
          <a:lstStyle/>
          <a:p>
            <a:pPr algn="just"/>
            <a:r>
              <a:rPr lang="en-US" sz="2400" b="1" dirty="0">
                <a:solidFill>
                  <a:schemeClr val="bg1"/>
                </a:solidFill>
                <a:effectLst/>
              </a:rPr>
              <a:t>Who is this woman of prophecy? She symbolizes the pure church of Christ throughout history. </a:t>
            </a:r>
          </a:p>
          <a:p>
            <a:pPr algn="just"/>
            <a:endParaRPr lang="en-US" sz="2400" b="1" dirty="0">
              <a:solidFill>
                <a:schemeClr val="bg1"/>
              </a:solidFill>
              <a:effectLst/>
            </a:endParaRPr>
          </a:p>
          <a:p>
            <a:pPr algn="just"/>
            <a:r>
              <a:rPr lang="en-US" sz="2400" b="1" dirty="0">
                <a:solidFill>
                  <a:schemeClr val="bg1"/>
                </a:solidFill>
                <a:effectLst/>
              </a:rPr>
              <a:t>The relationship that God has with his people is compared in the Bible as a marital relationship: "Husbands, love your wives, just as Christ also loved the church, and gave himself for it, that he might sanctify it, having cleansed it with the washing of water by the word, that he might present it to himself a glorious church, not having spot or wrinkle or any such thing, but that it should be holy and without blemish" (Ephesians 5:26-27).</a:t>
            </a:r>
            <a:endParaRPr lang="en-US" sz="2400" b="1" dirty="0">
              <a:solidFill>
                <a:schemeClr val="bg1"/>
              </a:solidFill>
            </a:endParaRPr>
          </a:p>
        </p:txBody>
      </p:sp>
    </p:spTree>
    <p:extLst>
      <p:ext uri="{BB962C8B-B14F-4D97-AF65-F5344CB8AC3E}">
        <p14:creationId xmlns:p14="http://schemas.microsoft.com/office/powerpoint/2010/main" val="66172620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4CC8628-6B65-101E-BBFF-472DDF1F56B0}"/>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F309C093-4D55-4937-0130-231C07D29493}"/>
              </a:ext>
            </a:extLst>
          </p:cNvPr>
          <p:cNvSpPr txBox="1"/>
          <p:nvPr/>
        </p:nvSpPr>
        <p:spPr>
          <a:xfrm>
            <a:off x="189554" y="920621"/>
            <a:ext cx="6991175" cy="5016758"/>
          </a:xfrm>
          <a:prstGeom prst="rect">
            <a:avLst/>
          </a:prstGeom>
          <a:noFill/>
        </p:spPr>
        <p:txBody>
          <a:bodyPr wrap="square">
            <a:spAutoFit/>
          </a:bodyPr>
          <a:lstStyle/>
          <a:p>
            <a:pPr algn="just"/>
            <a:r>
              <a:rPr lang="es-CL" sz="2000" b="1" dirty="0">
                <a:solidFill>
                  <a:schemeClr val="bg1"/>
                </a:solidFill>
                <a:effectLst/>
              </a:rPr>
              <a:t>"</a:t>
            </a:r>
            <a:r>
              <a:rPr lang="en-US" sz="2000" b="1" dirty="0">
                <a:solidFill>
                  <a:schemeClr val="bg1"/>
                </a:solidFill>
                <a:effectLst/>
              </a:rPr>
              <a:t>And another sign appeared in heaven: behold, a great scarlet dragon, having seven heads and ten horns, and on his heads seven diadems; and his tail drew the third part of the stars of heaven, and did cast them to the earth. And the dragon stood before the woman, which was ready to be delivered, that he might devour her child as soon as it was born" (Revelation 12:3-4).</a:t>
            </a:r>
          </a:p>
          <a:p>
            <a:pPr algn="just"/>
            <a:endParaRPr lang="en-US" sz="2000" b="1" dirty="0">
              <a:solidFill>
                <a:schemeClr val="bg1"/>
              </a:solidFill>
              <a:effectLst/>
            </a:endParaRPr>
          </a:p>
          <a:p>
            <a:pPr algn="just"/>
            <a:r>
              <a:rPr lang="en-US" sz="2000" b="1" dirty="0">
                <a:solidFill>
                  <a:schemeClr val="bg1"/>
                </a:solidFill>
                <a:effectLst/>
              </a:rPr>
              <a:t>The figure of a dragon wanting to attack the woman and devour the fruit of her womb must have shocked the aged apostle, John. </a:t>
            </a:r>
          </a:p>
          <a:p>
            <a:pPr algn="just"/>
            <a:endParaRPr lang="en-US" sz="2000" b="1" dirty="0">
              <a:solidFill>
                <a:schemeClr val="bg1"/>
              </a:solidFill>
              <a:effectLst/>
            </a:endParaRPr>
          </a:p>
          <a:p>
            <a:pPr algn="just"/>
            <a:r>
              <a:rPr lang="en-US" sz="2000" b="1" dirty="0">
                <a:solidFill>
                  <a:schemeClr val="bg1"/>
                </a:solidFill>
                <a:effectLst/>
              </a:rPr>
              <a:t>Who is this dragon? As we commented earlier, this is also a symbol that represents Satan. In fact, the same chapter defines it as follows: “ And the great dragon was cast out, that old serpent, called the Devil, and Satan" (Revelation 12:9). </a:t>
            </a:r>
            <a:endParaRPr lang="en-US" sz="2000" b="1" dirty="0">
              <a:solidFill>
                <a:schemeClr val="bg1"/>
              </a:solidFill>
            </a:endParaRPr>
          </a:p>
        </p:txBody>
      </p:sp>
    </p:spTree>
    <p:extLst>
      <p:ext uri="{BB962C8B-B14F-4D97-AF65-F5344CB8AC3E}">
        <p14:creationId xmlns:p14="http://schemas.microsoft.com/office/powerpoint/2010/main" val="32735616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0741F7B-CA2A-072F-B79B-B2A60C565CAB}"/>
              </a:ext>
            </a:extLst>
          </p:cNvPr>
          <p:cNvPicPr>
            <a:picLocks noChangeAspect="1"/>
          </p:cNvPicPr>
          <p:nvPr/>
        </p:nvPicPr>
        <p:blipFill>
          <a:blip r:embed="rId2"/>
          <a:stretch>
            <a:fillRect/>
          </a:stretch>
        </p:blipFill>
        <p:spPr>
          <a:xfrm>
            <a:off x="0" y="-237068"/>
            <a:ext cx="12192000" cy="7095067"/>
          </a:xfrm>
          <a:prstGeom prst="rect">
            <a:avLst/>
          </a:prstGeom>
        </p:spPr>
      </p:pic>
      <p:sp>
        <p:nvSpPr>
          <p:cNvPr id="3" name="CuadroTexto 2">
            <a:extLst>
              <a:ext uri="{FF2B5EF4-FFF2-40B4-BE49-F238E27FC236}">
                <a16:creationId xmlns:a16="http://schemas.microsoft.com/office/drawing/2014/main" id="{8D1D4ED5-258C-6B2D-54ED-12CCA5112A9B}"/>
              </a:ext>
            </a:extLst>
          </p:cNvPr>
          <p:cNvSpPr txBox="1"/>
          <p:nvPr/>
        </p:nvSpPr>
        <p:spPr>
          <a:xfrm>
            <a:off x="306592" y="667940"/>
            <a:ext cx="6712773" cy="5016758"/>
          </a:xfrm>
          <a:prstGeom prst="rect">
            <a:avLst/>
          </a:prstGeom>
          <a:noFill/>
        </p:spPr>
        <p:txBody>
          <a:bodyPr wrap="square">
            <a:spAutoFit/>
          </a:bodyPr>
          <a:lstStyle/>
          <a:p>
            <a:pPr algn="just"/>
            <a:endParaRPr lang="en-US" sz="2000" b="1" dirty="0">
              <a:solidFill>
                <a:schemeClr val="bg1"/>
              </a:solidFill>
              <a:effectLst/>
            </a:endParaRPr>
          </a:p>
          <a:p>
            <a:pPr algn="just"/>
            <a:r>
              <a:rPr lang="en-US" sz="2000" b="1" dirty="0">
                <a:solidFill>
                  <a:schemeClr val="bg1"/>
                </a:solidFill>
                <a:effectLst/>
              </a:rPr>
              <a:t>Since then, Lucifer, now known as Satan ("enemy, adversary") has fought tirelessly against God and His church. Moreover, Jesus himself described his profile as "father of lies" and "murderer" (John 8:44). The aggressive presence of the dragon (Satan) in front of the woman (Church) and his longing to devour her child as soon as it was born is manifested in two temporal dimensions of the history of Christ's church:</a:t>
            </a:r>
          </a:p>
          <a:p>
            <a:pPr algn="just"/>
            <a:endParaRPr lang="en-US" sz="2000" b="1" dirty="0">
              <a:solidFill>
                <a:schemeClr val="bg1"/>
              </a:solidFill>
              <a:effectLst/>
            </a:endParaRPr>
          </a:p>
          <a:p>
            <a:pPr algn="just"/>
            <a:endParaRPr lang="en-US" sz="2000" b="1" dirty="0">
              <a:solidFill>
                <a:schemeClr val="bg1"/>
              </a:solidFill>
              <a:effectLst/>
            </a:endParaRPr>
          </a:p>
          <a:p>
            <a:pPr algn="just"/>
            <a:r>
              <a:rPr lang="en-US" sz="2000" b="1" dirty="0">
                <a:solidFill>
                  <a:schemeClr val="bg1"/>
                </a:solidFill>
                <a:effectLst/>
              </a:rPr>
              <a:t>- Satan's efforts to eliminate Jesus since birth</a:t>
            </a:r>
          </a:p>
          <a:p>
            <a:pPr algn="just"/>
            <a:endParaRPr lang="en-US" sz="2000" b="1" dirty="0">
              <a:solidFill>
                <a:schemeClr val="bg1"/>
              </a:solidFill>
              <a:effectLst/>
            </a:endParaRPr>
          </a:p>
          <a:p>
            <a:pPr algn="just"/>
            <a:r>
              <a:rPr lang="en-US" sz="2000" b="1" dirty="0">
                <a:solidFill>
                  <a:schemeClr val="bg1"/>
                </a:solidFill>
                <a:effectLst/>
              </a:rPr>
              <a:t>- Satan's persecuting actions against the woman's offspring: God's people throughout the centuries.</a:t>
            </a:r>
          </a:p>
          <a:p>
            <a:endParaRPr lang="es-CL" sz="2000" b="1" dirty="0">
              <a:solidFill>
                <a:schemeClr val="bg1"/>
              </a:solidFill>
              <a:effectLst/>
            </a:endParaRPr>
          </a:p>
          <a:p>
            <a:endParaRPr lang="es-CL" sz="2000" b="1" dirty="0">
              <a:solidFill>
                <a:schemeClr val="bg1"/>
              </a:solidFill>
              <a:effectLst/>
            </a:endParaRPr>
          </a:p>
        </p:txBody>
      </p:sp>
    </p:spTree>
    <p:extLst>
      <p:ext uri="{BB962C8B-B14F-4D97-AF65-F5344CB8AC3E}">
        <p14:creationId xmlns:p14="http://schemas.microsoft.com/office/powerpoint/2010/main" val="3937647258"/>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88CED1B-8F4F-015C-D07B-1222A042ECD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B15C82B-E6C8-B6E9-4D83-0D514BF1AB5F}"/>
              </a:ext>
            </a:extLst>
          </p:cNvPr>
          <p:cNvSpPr txBox="1"/>
          <p:nvPr/>
        </p:nvSpPr>
        <p:spPr>
          <a:xfrm>
            <a:off x="216012" y="1382286"/>
            <a:ext cx="7045400" cy="4093428"/>
          </a:xfrm>
          <a:prstGeom prst="rect">
            <a:avLst/>
          </a:prstGeom>
          <a:noFill/>
        </p:spPr>
        <p:txBody>
          <a:bodyPr wrap="square">
            <a:spAutoFit/>
          </a:bodyPr>
          <a:lstStyle/>
          <a:p>
            <a:pPr algn="just"/>
            <a:r>
              <a:rPr lang="en-US" sz="2000" b="1" dirty="0">
                <a:solidFill>
                  <a:schemeClr val="bg1"/>
                </a:solidFill>
                <a:effectLst/>
              </a:rPr>
              <a:t>"And the woman fled into the desert, where she hath a place prepared of God, that they should feed her there a thousand two hundred and threescore days" (Revelation 12:6).</a:t>
            </a:r>
          </a:p>
          <a:p>
            <a:pPr algn="just"/>
            <a:endParaRPr lang="en-US" sz="2000" b="1" dirty="0">
              <a:solidFill>
                <a:schemeClr val="bg1"/>
              </a:solidFill>
              <a:effectLst/>
            </a:endParaRPr>
          </a:p>
          <a:p>
            <a:pPr algn="just"/>
            <a:r>
              <a:rPr lang="en-US" sz="2000" b="1" dirty="0">
                <a:solidFill>
                  <a:schemeClr val="bg1"/>
                </a:solidFill>
                <a:effectLst/>
              </a:rPr>
              <a:t> “And to the woman were given the two wings of the great eagle, that she might fly from before the serpent into the desert, into her place, where she is nourished for a time, and times, and half a time" (Revelation 12:14).</a:t>
            </a:r>
          </a:p>
          <a:p>
            <a:pPr algn="just"/>
            <a:endParaRPr lang="en-US" sz="2000" b="1" dirty="0">
              <a:solidFill>
                <a:schemeClr val="bg1"/>
              </a:solidFill>
              <a:effectLst/>
            </a:endParaRPr>
          </a:p>
          <a:p>
            <a:pPr algn="just"/>
            <a:r>
              <a:rPr lang="en-US" sz="2000" b="1" dirty="0">
                <a:solidFill>
                  <a:schemeClr val="bg1"/>
                </a:solidFill>
                <a:effectLst/>
              </a:rPr>
              <a:t>The 1260 years noted in Revelation, or its equivalent as "time, times and half a time," was the most intense period in which Satan and his evil hosts sought to extinguish "the light of the world" (Matthew 5:14), the Church of Christ. </a:t>
            </a:r>
            <a:endParaRPr lang="en-US" sz="2000" b="1" dirty="0">
              <a:solidFill>
                <a:schemeClr val="bg1"/>
              </a:solidFill>
            </a:endParaRPr>
          </a:p>
        </p:txBody>
      </p:sp>
    </p:spTree>
    <p:extLst>
      <p:ext uri="{BB962C8B-B14F-4D97-AF65-F5344CB8AC3E}">
        <p14:creationId xmlns:p14="http://schemas.microsoft.com/office/powerpoint/2010/main" val="4191414961"/>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TotalTime>
  <Words>2625</Words>
  <Application>Microsoft Macintosh PowerPoint</Application>
  <PresentationFormat>Widescreen</PresentationFormat>
  <Paragraphs>68</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ArialMT</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7</cp:revision>
  <dcterms:created xsi:type="dcterms:W3CDTF">2023-08-16T14:46:50Z</dcterms:created>
  <dcterms:modified xsi:type="dcterms:W3CDTF">2026-02-26T19:27:34Z</dcterms:modified>
</cp:coreProperties>
</file>